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5">
  <p:sldMasterIdLst>
    <p:sldMasterId id="2147483648" r:id="rId2"/>
  </p:sldMasterIdLst>
  <p:notesMasterIdLst>
    <p:notesMasterId r:id="rId29"/>
  </p:notesMasterIdLst>
  <p:sldIdLst>
    <p:sldId id="256" r:id="rId3"/>
    <p:sldId id="303" r:id="rId4"/>
    <p:sldId id="258" r:id="rId5"/>
    <p:sldId id="308" r:id="rId6"/>
    <p:sldId id="271" r:id="rId7"/>
    <p:sldId id="310" r:id="rId8"/>
    <p:sldId id="1437" r:id="rId9"/>
    <p:sldId id="1439" r:id="rId10"/>
    <p:sldId id="1440" r:id="rId11"/>
    <p:sldId id="266" r:id="rId12"/>
    <p:sldId id="259" r:id="rId13"/>
    <p:sldId id="1438" r:id="rId14"/>
    <p:sldId id="296" r:id="rId15"/>
    <p:sldId id="295" r:id="rId16"/>
    <p:sldId id="293" r:id="rId17"/>
    <p:sldId id="285" r:id="rId18"/>
    <p:sldId id="261" r:id="rId19"/>
    <p:sldId id="344" r:id="rId20"/>
    <p:sldId id="262" r:id="rId21"/>
    <p:sldId id="276" r:id="rId22"/>
    <p:sldId id="280" r:id="rId23"/>
    <p:sldId id="302" r:id="rId24"/>
    <p:sldId id="257" r:id="rId25"/>
    <p:sldId id="289" r:id="rId26"/>
    <p:sldId id="312" r:id="rId27"/>
    <p:sldId id="1433" r:id="rId28"/>
  </p:sldIdLst>
  <p:sldSz cx="12192000" cy="6858000"/>
  <p:notesSz cx="6858000" cy="9144000"/>
  <p:embeddedFontLst>
    <p:embeddedFont>
      <p:font typeface="Poppins SemiBold" charset="0"/>
      <p:bold r:id="rId30"/>
      <p:boldItalic r:id="rId31"/>
    </p:embeddedFont>
    <p:embeddedFont>
      <p:font typeface="Open Sans" charset="0"/>
      <p:regular r:id="rId32"/>
      <p:bold r:id="rId33"/>
      <p:italic r:id="rId34"/>
      <p:boldItalic r:id="rId35"/>
    </p:embeddedFont>
    <p:embeddedFont>
      <p:font typeface="Advent Pro" charset="0"/>
      <p:regular r:id="rId36"/>
      <p:bold r:id="rId37"/>
    </p:embeddedFont>
    <p:embeddedFont>
      <p:font typeface="Segoe UI" pitchFamily="34" charset="0"/>
      <p:regular r:id="rId38"/>
      <p:bold r:id="rId39"/>
      <p:italic r:id="rId40"/>
      <p:boldItalic r:id="rId41"/>
    </p:embeddedFont>
    <p:embeddedFont>
      <p:font typeface="华文细黑" pitchFamily="2" charset="-122"/>
      <p:regular r:id="rId42"/>
    </p:embeddedFont>
    <p:embeddedFont>
      <p:font typeface="隶书" pitchFamily="49" charset="-122"/>
      <p:regular r:id="rId43"/>
    </p:embeddedFont>
    <p:embeddedFont>
      <p:font typeface="微软雅黑" pitchFamily="34" charset="-122"/>
      <p:regular r:id="rId44"/>
      <p:bold r:id="rId45"/>
    </p:embeddedFont>
    <p:embeddedFont>
      <p:font typeface="Open Sans SemiBold" charset="0"/>
      <p:bold r:id="rId46"/>
      <p:boldItalic r:id="rId47"/>
    </p:embeddedFont>
    <p:embeddedFont>
      <p:font typeface="Montserrat" charset="0"/>
      <p:regular r:id="rId48"/>
      <p:bold r:id="rId49"/>
      <p:italic r:id="rId50"/>
      <p:boldItalic r:id="rId51"/>
    </p:embeddedFont>
    <p:embeddedFont>
      <p:font typeface="Segoe UI Light" pitchFamily="34" charset="0"/>
      <p:regular r:id="rId52"/>
      <p:italic r:id="rId53"/>
    </p:embeddedFont>
    <p:embeddedFont>
      <p:font typeface="等线" charset="-122"/>
      <p:regular r:id="rId54"/>
      <p:bold r:id="rId5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 jialuo" initials="hj" lastIdx="1" clrIdx="0">
    <p:extLst>
      <p:ext uri="{19B8F6BF-5375-455C-9EA6-DF929625EA0E}">
        <p15:presenceInfo xmlns:p15="http://schemas.microsoft.com/office/powerpoint/2012/main" xmlns="" userId="3cabefa0044570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237ED"/>
    <a:srgbClr val="6E307A"/>
    <a:srgbClr val="292929"/>
    <a:srgbClr val="02010B"/>
    <a:srgbClr val="6F60F2"/>
    <a:srgbClr val="FADEF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987" autoAdjust="0"/>
    <p:restoredTop sz="92108" autoAdjust="0"/>
  </p:normalViewPr>
  <p:slideViewPr>
    <p:cSldViewPr snapToGrid="0" showGuides="1">
      <p:cViewPr varScale="1">
        <p:scale>
          <a:sx n="105" d="100"/>
          <a:sy n="105" d="100"/>
        </p:scale>
        <p:origin x="-738"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2B04C7-8D3E-4120-9D17-F09B28397A6D}" type="datetimeFigureOut">
              <a:rPr lang="zh-CN" altLang="en-US" smtClean="0"/>
              <a:pPr/>
              <a:t>2023/6/2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0C3C8-9B9C-410B-B0E8-E041009C6FBB}" type="slidenum">
              <a:rPr lang="zh-CN" altLang="en-US" smtClean="0"/>
              <a:pPr/>
              <a:t>‹#›</a:t>
            </a:fld>
            <a:endParaRPr lang="zh-CN" altLang="en-US"/>
          </a:p>
        </p:txBody>
      </p:sp>
    </p:spTree>
    <p:extLst>
      <p:ext uri="{BB962C8B-B14F-4D97-AF65-F5344CB8AC3E}">
        <p14:creationId xmlns:p14="http://schemas.microsoft.com/office/powerpoint/2010/main" xmlns="" val="2673237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https://www.pptstore.net/author/Company/</a:t>
            </a:r>
            <a:endParaRPr lang="zh-CN" altLang="en-US" dirty="0"/>
          </a:p>
        </p:txBody>
      </p:sp>
      <p:sp>
        <p:nvSpPr>
          <p:cNvPr id="4" name="灯片编号占位符 3"/>
          <p:cNvSpPr>
            <a:spLocks noGrp="1"/>
          </p:cNvSpPr>
          <p:nvPr>
            <p:ph type="sldNum" sz="quarter" idx="5"/>
          </p:nvPr>
        </p:nvSpPr>
        <p:spPr/>
        <p:txBody>
          <a:bodyPr/>
          <a:lstStyle/>
          <a:p>
            <a:fld id="{A3E0C3C8-9B9C-410B-B0E8-E041009C6FBB}" type="slidenum">
              <a:rPr lang="zh-CN" altLang="en-US" smtClean="0"/>
              <a:pPr/>
              <a:t>1</a:t>
            </a:fld>
            <a:endParaRPr lang="zh-CN" altLang="en-US"/>
          </a:p>
        </p:txBody>
      </p:sp>
    </p:spTree>
    <p:extLst>
      <p:ext uri="{BB962C8B-B14F-4D97-AF65-F5344CB8AC3E}">
        <p14:creationId xmlns:p14="http://schemas.microsoft.com/office/powerpoint/2010/main" xmlns="" val="1928179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https://www.pexels.com/photo/low-angle-photo-of-flatiron-building-1123982/</a:t>
            </a:r>
            <a:endParaRPr lang="zh-CN" altLang="en-US" dirty="0"/>
          </a:p>
        </p:txBody>
      </p:sp>
      <p:sp>
        <p:nvSpPr>
          <p:cNvPr id="4" name="灯片编号占位符 3"/>
          <p:cNvSpPr>
            <a:spLocks noGrp="1"/>
          </p:cNvSpPr>
          <p:nvPr>
            <p:ph type="sldNum" sz="quarter" idx="10"/>
          </p:nvPr>
        </p:nvSpPr>
        <p:spPr/>
        <p:txBody>
          <a:bodyPr/>
          <a:lstStyle/>
          <a:p>
            <a:fld id="{D115DF79-95D4-4978-AFF4-30F04000B2DC}" type="slidenum">
              <a:rPr lang="zh-CN" altLang="en-US" smtClean="0"/>
              <a:pPr/>
              <a:t>12</a:t>
            </a:fld>
            <a:endParaRPr lang="zh-CN" altLang="en-US"/>
          </a:p>
        </p:txBody>
      </p:sp>
    </p:spTree>
    <p:extLst>
      <p:ext uri="{BB962C8B-B14F-4D97-AF65-F5344CB8AC3E}">
        <p14:creationId xmlns:p14="http://schemas.microsoft.com/office/powerpoint/2010/main" xmlns="" val="4294922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https://www.pexels.com/photo/space-shuttle-rocket-586031/</a:t>
            </a:r>
            <a:endParaRPr lang="zh-CN" altLang="en-US" dirty="0"/>
          </a:p>
        </p:txBody>
      </p:sp>
      <p:sp>
        <p:nvSpPr>
          <p:cNvPr id="4" name="灯片编号占位符 3"/>
          <p:cNvSpPr>
            <a:spLocks noGrp="1"/>
          </p:cNvSpPr>
          <p:nvPr>
            <p:ph type="sldNum" sz="quarter" idx="10"/>
          </p:nvPr>
        </p:nvSpPr>
        <p:spPr/>
        <p:txBody>
          <a:bodyPr/>
          <a:lstStyle/>
          <a:p>
            <a:fld id="{507C3AF4-76FF-4F41-BE8B-EB3EF02293A0}" type="slidenum">
              <a:rPr lang="zh-CN" altLang="en-US" smtClean="0"/>
              <a:pPr/>
              <a:t>15</a:t>
            </a:fld>
            <a:endParaRPr lang="zh-CN" altLang="en-US"/>
          </a:p>
        </p:txBody>
      </p:sp>
    </p:spTree>
    <p:extLst>
      <p:ext uri="{BB962C8B-B14F-4D97-AF65-F5344CB8AC3E}">
        <p14:creationId xmlns:p14="http://schemas.microsoft.com/office/powerpoint/2010/main" xmlns="" val="3917595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https://www.pexels.com/photo/four-people-using-laptop-computers-and-smartphone-3277808/</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115DF79-95D4-4978-AFF4-30F04000B2DC}" type="slidenum">
              <a:rPr lang="zh-CN" altLang="en-US" smtClean="0"/>
              <a:pPr/>
              <a:t>17</a:t>
            </a:fld>
            <a:endParaRPr lang="zh-CN" altLang="en-US"/>
          </a:p>
        </p:txBody>
      </p:sp>
    </p:spTree>
    <p:extLst>
      <p:ext uri="{BB962C8B-B14F-4D97-AF65-F5344CB8AC3E}">
        <p14:creationId xmlns:p14="http://schemas.microsoft.com/office/powerpoint/2010/main" xmlns="" val="101064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D0905A-D672-E04B-909F-16D2F6C2CC3D}" type="slidenum">
              <a:rPr/>
              <a:pPr/>
              <a:t>19</a:t>
            </a:fld>
            <a:endParaRPr lang="en-US"/>
          </a:p>
        </p:txBody>
      </p:sp>
    </p:spTree>
    <p:extLst>
      <p:ext uri="{BB962C8B-B14F-4D97-AF65-F5344CB8AC3E}">
        <p14:creationId xmlns:p14="http://schemas.microsoft.com/office/powerpoint/2010/main" xmlns="" val="295114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https://www.pexels.com/photo/photo-of-woman-in-denim-jacket-2584269/</a:t>
            </a:r>
          </a:p>
          <a:p>
            <a:endParaRPr lang="vi-VN" dirty="0"/>
          </a:p>
        </p:txBody>
      </p:sp>
      <p:sp>
        <p:nvSpPr>
          <p:cNvPr id="4" name="Slide Number Placeholder 3"/>
          <p:cNvSpPr>
            <a:spLocks noGrp="1"/>
          </p:cNvSpPr>
          <p:nvPr>
            <p:ph type="sldNum" sz="quarter" idx="10"/>
          </p:nvPr>
        </p:nvSpPr>
        <p:spPr/>
        <p:txBody>
          <a:bodyPr/>
          <a:lstStyle/>
          <a:p>
            <a:fld id="{E02ACD5B-14B1-DA42-BEC9-430116664396}" type="slidenum">
              <a:rPr lang="vi-VN"/>
              <a:pPr/>
              <a:t>20</a:t>
            </a:fld>
            <a:endParaRPr lang="vi-VN"/>
          </a:p>
        </p:txBody>
      </p:sp>
    </p:spTree>
    <p:extLst>
      <p:ext uri="{BB962C8B-B14F-4D97-AF65-F5344CB8AC3E}">
        <p14:creationId xmlns:p14="http://schemas.microsoft.com/office/powerpoint/2010/main" xmlns="" val="2492296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https://www.pexels.com/photo/close-up-photo-of-woman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https://www.pexels.com/photo/architecture-buildings-business-city-325185/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https://www.pexels.com/photo/the-beverly-hills-building-2670273/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https://www.pexels.com/photo/modern-building-3034343/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https://www.pexels.com/photo/lotus-temple-1098460/-holding-flower-1816606/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https://unsplash.com/photos/OJ74pFtrYi0</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115DF79-95D4-4978-AFF4-30F04000B2DC}" type="slidenum">
              <a:rPr lang="zh-CN" altLang="en-US" smtClean="0"/>
              <a:pPr/>
              <a:t>21</a:t>
            </a:fld>
            <a:endParaRPr lang="zh-CN" altLang="en-US"/>
          </a:p>
        </p:txBody>
      </p:sp>
    </p:spTree>
    <p:extLst>
      <p:ext uri="{BB962C8B-B14F-4D97-AF65-F5344CB8AC3E}">
        <p14:creationId xmlns:p14="http://schemas.microsoft.com/office/powerpoint/2010/main" xmlns="" val="4065950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https://www.pexels.com/photo/back-view-of-a-woman-in-brown-dress-3866555/</a:t>
            </a:r>
            <a:endParaRPr lang="zh-CN" altLang="en-US" dirty="0"/>
          </a:p>
        </p:txBody>
      </p:sp>
      <p:sp>
        <p:nvSpPr>
          <p:cNvPr id="4" name="灯片编号占位符 3"/>
          <p:cNvSpPr>
            <a:spLocks noGrp="1"/>
          </p:cNvSpPr>
          <p:nvPr>
            <p:ph type="sldNum" sz="quarter" idx="10"/>
          </p:nvPr>
        </p:nvSpPr>
        <p:spPr/>
        <p:txBody>
          <a:bodyPr/>
          <a:lstStyle/>
          <a:p>
            <a:fld id="{D115DF79-95D4-4978-AFF4-30F04000B2DC}" type="slidenum">
              <a:rPr lang="zh-CN" altLang="en-US" smtClean="0"/>
              <a:pPr/>
              <a:t>22</a:t>
            </a:fld>
            <a:endParaRPr lang="zh-CN" altLang="en-US"/>
          </a:p>
        </p:txBody>
      </p:sp>
    </p:spTree>
    <p:extLst>
      <p:ext uri="{BB962C8B-B14F-4D97-AF65-F5344CB8AC3E}">
        <p14:creationId xmlns:p14="http://schemas.microsoft.com/office/powerpoint/2010/main" xmlns="" val="2826516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https://www.pexels.com/photo/architectural-design-black-and-white-buildings-city-443395/</a:t>
            </a:r>
            <a:endParaRPr lang="zh-CN" altLang="en-US" dirty="0"/>
          </a:p>
        </p:txBody>
      </p:sp>
      <p:sp>
        <p:nvSpPr>
          <p:cNvPr id="4" name="灯片编号占位符 3"/>
          <p:cNvSpPr>
            <a:spLocks noGrp="1"/>
          </p:cNvSpPr>
          <p:nvPr>
            <p:ph type="sldNum" sz="quarter" idx="10"/>
          </p:nvPr>
        </p:nvSpPr>
        <p:spPr/>
        <p:txBody>
          <a:bodyPr/>
          <a:lstStyle/>
          <a:p>
            <a:fld id="{507C3AF4-76FF-4F41-BE8B-EB3EF02293A0}" type="slidenum">
              <a:rPr lang="zh-CN" altLang="en-US" smtClean="0"/>
              <a:pPr/>
              <a:t>24</a:t>
            </a:fld>
            <a:endParaRPr lang="zh-CN" altLang="en-US"/>
          </a:p>
        </p:txBody>
      </p:sp>
    </p:spTree>
    <p:extLst>
      <p:ext uri="{BB962C8B-B14F-4D97-AF65-F5344CB8AC3E}">
        <p14:creationId xmlns:p14="http://schemas.microsoft.com/office/powerpoint/2010/main" xmlns="" val="2928481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2437973" rtl="0" eaLnBrk="1" fontAlgn="auto" latinLnBrk="0" hangingPunct="1">
              <a:lnSpc>
                <a:spcPct val="100000"/>
              </a:lnSpc>
              <a:spcBef>
                <a:spcPts val="0"/>
              </a:spcBef>
              <a:spcAft>
                <a:spcPts val="0"/>
              </a:spcAft>
              <a:buClrTx/>
              <a:buSzTx/>
              <a:buFontTx/>
              <a:buNone/>
              <a:tabLst/>
              <a:defRPr/>
            </a:pPr>
            <a:r>
              <a:rPr lang="en-US" baseline="0" dirty="0"/>
              <a:t>https://www.pexels.com/photo/bread-field-summer-agriculture-4507967/</a:t>
            </a:r>
            <a:endParaRPr lang="en-US" dirty="0"/>
          </a:p>
        </p:txBody>
      </p:sp>
      <p:sp>
        <p:nvSpPr>
          <p:cNvPr id="4" name="Slide Number Placeholder 3"/>
          <p:cNvSpPr>
            <a:spLocks noGrp="1"/>
          </p:cNvSpPr>
          <p:nvPr>
            <p:ph type="sldNum" sz="quarter" idx="10"/>
          </p:nvPr>
        </p:nvSpPr>
        <p:spPr/>
        <p:txBody>
          <a:bodyPr/>
          <a:lstStyle/>
          <a:p>
            <a:fld id="{9D03EB49-3A8A-4F9F-BEAC-C8A3DE58DCB1}" type="slidenum">
              <a:rPr lang="en-US" smtClean="0"/>
              <a:pPr/>
              <a:t>25</a:t>
            </a:fld>
            <a:endParaRPr lang="en-US"/>
          </a:p>
        </p:txBody>
      </p:sp>
    </p:spTree>
    <p:extLst>
      <p:ext uri="{BB962C8B-B14F-4D97-AF65-F5344CB8AC3E}">
        <p14:creationId xmlns:p14="http://schemas.microsoft.com/office/powerpoint/2010/main" xmlns="" val="1125530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15DF79-95D4-4978-AFF4-30F04000B2DC}" type="slidenum">
              <a:rPr lang="zh-CN" altLang="en-US" smtClean="0"/>
              <a:pPr/>
              <a:t>2</a:t>
            </a:fld>
            <a:endParaRPr lang="zh-CN" altLang="en-US"/>
          </a:p>
        </p:txBody>
      </p:sp>
    </p:spTree>
    <p:extLst>
      <p:ext uri="{BB962C8B-B14F-4D97-AF65-F5344CB8AC3E}">
        <p14:creationId xmlns:p14="http://schemas.microsoft.com/office/powerpoint/2010/main" xmlns="" val="72385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https://www.pexels.com/photo/selective-focus-photography-of-woman-holding-disposable-cup-using-gray-laptop-on-table-1250014/</a:t>
            </a:r>
          </a:p>
          <a:p>
            <a:endParaRPr lang="zh-CN" altLang="en-US" dirty="0"/>
          </a:p>
        </p:txBody>
      </p:sp>
      <p:sp>
        <p:nvSpPr>
          <p:cNvPr id="4" name="灯片编号占位符 3"/>
          <p:cNvSpPr>
            <a:spLocks noGrp="1"/>
          </p:cNvSpPr>
          <p:nvPr>
            <p:ph type="sldNum" sz="quarter" idx="10"/>
          </p:nvPr>
        </p:nvSpPr>
        <p:spPr/>
        <p:txBody>
          <a:bodyPr/>
          <a:lstStyle/>
          <a:p>
            <a:fld id="{D115DF79-95D4-4978-AFF4-30F04000B2DC}" type="slidenum">
              <a:rPr lang="zh-CN" altLang="en-US" smtClean="0"/>
              <a:pPr/>
              <a:t>4</a:t>
            </a:fld>
            <a:endParaRPr lang="zh-CN" altLang="en-US"/>
          </a:p>
        </p:txBody>
      </p:sp>
    </p:spTree>
    <p:extLst>
      <p:ext uri="{BB962C8B-B14F-4D97-AF65-F5344CB8AC3E}">
        <p14:creationId xmlns:p14="http://schemas.microsoft.com/office/powerpoint/2010/main" xmlns="" val="366188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15DF79-95D4-4978-AFF4-30F04000B2DC}" type="slidenum">
              <a:rPr lang="zh-CN" altLang="en-US" smtClean="0"/>
              <a:pPr/>
              <a:t>5</a:t>
            </a:fld>
            <a:endParaRPr lang="zh-CN" altLang="en-US"/>
          </a:p>
        </p:txBody>
      </p:sp>
    </p:spTree>
    <p:extLst>
      <p:ext uri="{BB962C8B-B14F-4D97-AF65-F5344CB8AC3E}">
        <p14:creationId xmlns:p14="http://schemas.microsoft.com/office/powerpoint/2010/main" xmlns="" val="2616873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15DF79-95D4-4978-AFF4-30F04000B2DC}" type="slidenum">
              <a:rPr lang="zh-CN" altLang="en-US" smtClean="0"/>
              <a:pPr/>
              <a:t>6</a:t>
            </a:fld>
            <a:endParaRPr lang="zh-CN" altLang="en-US"/>
          </a:p>
        </p:txBody>
      </p:sp>
    </p:spTree>
    <p:extLst>
      <p:ext uri="{BB962C8B-B14F-4D97-AF65-F5344CB8AC3E}">
        <p14:creationId xmlns:p14="http://schemas.microsoft.com/office/powerpoint/2010/main" xmlns="" val="1720769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https://www.pexels.com/photo/high-rise-building-1662159/</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115DF79-95D4-4978-AFF4-30F04000B2DC}" type="slidenum">
              <a:rPr lang="zh-CN" altLang="en-US" smtClean="0"/>
              <a:pPr/>
              <a:t>7</a:t>
            </a:fld>
            <a:endParaRPr lang="zh-CN" altLang="en-US"/>
          </a:p>
        </p:txBody>
      </p:sp>
    </p:spTree>
    <p:extLst>
      <p:ext uri="{BB962C8B-B14F-4D97-AF65-F5344CB8AC3E}">
        <p14:creationId xmlns:p14="http://schemas.microsoft.com/office/powerpoint/2010/main" xmlns="" val="569370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https://www.pexels.com/photo/woman-in-blue-denim-button-down-jacket-and-black-pants-1124092/</a:t>
            </a:r>
          </a:p>
          <a:p>
            <a:r>
              <a:rPr lang="en-US" altLang="zh-CN" dirty="0"/>
              <a:t>https://www.pexels.com/photo/woman-wearing-orange-sleeveless-dress-921152/</a:t>
            </a:r>
          </a:p>
          <a:p>
            <a:r>
              <a:rPr lang="en-US" altLang="zh-CN" dirty="0"/>
              <a:t>https://www.pexels.com/photo/shallow-focus-photography-of-woman-in-black-shirt-1006227/</a:t>
            </a:r>
          </a:p>
          <a:p>
            <a:r>
              <a:rPr lang="en-US" altLang="zh-CN" dirty="0"/>
              <a:t>https://www.pexels.com/photo/man-smoking-cigarette-stick-1011529/</a:t>
            </a:r>
          </a:p>
          <a:p>
            <a:r>
              <a:rPr lang="en-US" altLang="zh-CN" dirty="0"/>
              <a:t>https://www.pexels.com/photo/adult-blur-boy-daylight-428361/</a:t>
            </a:r>
            <a:endParaRPr lang="zh-CN" altLang="en-US" dirty="0"/>
          </a:p>
        </p:txBody>
      </p:sp>
      <p:sp>
        <p:nvSpPr>
          <p:cNvPr id="4" name="灯片编号占位符 3"/>
          <p:cNvSpPr>
            <a:spLocks noGrp="1"/>
          </p:cNvSpPr>
          <p:nvPr>
            <p:ph type="sldNum" sz="quarter" idx="10"/>
          </p:nvPr>
        </p:nvSpPr>
        <p:spPr/>
        <p:txBody>
          <a:bodyPr/>
          <a:lstStyle/>
          <a:p>
            <a:fld id="{507C3AF4-76FF-4F41-BE8B-EB3EF02293A0}" type="slidenum">
              <a:rPr lang="zh-CN" altLang="en-US" smtClean="0"/>
              <a:pPr/>
              <a:t>8</a:t>
            </a:fld>
            <a:endParaRPr lang="zh-CN" altLang="en-US"/>
          </a:p>
        </p:txBody>
      </p:sp>
    </p:spTree>
    <p:extLst>
      <p:ext uri="{BB962C8B-B14F-4D97-AF65-F5344CB8AC3E}">
        <p14:creationId xmlns:p14="http://schemas.microsoft.com/office/powerpoint/2010/main" xmlns="" val="168162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https://www.pexels.com/photo/back-view-of-a-woman-in-brown-dress-3866555/</a:t>
            </a:r>
            <a:endParaRPr lang="zh-CN" altLang="en-US" dirty="0"/>
          </a:p>
        </p:txBody>
      </p:sp>
      <p:sp>
        <p:nvSpPr>
          <p:cNvPr id="4" name="灯片编号占位符 3"/>
          <p:cNvSpPr>
            <a:spLocks noGrp="1"/>
          </p:cNvSpPr>
          <p:nvPr>
            <p:ph type="sldNum" sz="quarter" idx="10"/>
          </p:nvPr>
        </p:nvSpPr>
        <p:spPr/>
        <p:txBody>
          <a:bodyPr/>
          <a:lstStyle/>
          <a:p>
            <a:fld id="{D115DF79-95D4-4978-AFF4-30F04000B2DC}" type="slidenum">
              <a:rPr lang="zh-CN" altLang="en-US" smtClean="0"/>
              <a:pPr/>
              <a:t>9</a:t>
            </a:fld>
            <a:endParaRPr lang="zh-CN" altLang="en-US"/>
          </a:p>
        </p:txBody>
      </p:sp>
    </p:spTree>
    <p:extLst>
      <p:ext uri="{BB962C8B-B14F-4D97-AF65-F5344CB8AC3E}">
        <p14:creationId xmlns:p14="http://schemas.microsoft.com/office/powerpoint/2010/main" xmlns="" val="282651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E02ACD5B-14B1-DA42-BEC9-430116664396}" type="slidenum">
              <a:rPr/>
              <a:pPr/>
              <a:t>10</a:t>
            </a:fld>
            <a:endParaRPr lang="vi-VN"/>
          </a:p>
        </p:txBody>
      </p:sp>
    </p:spTree>
    <p:extLst>
      <p:ext uri="{BB962C8B-B14F-4D97-AF65-F5344CB8AC3E}">
        <p14:creationId xmlns:p14="http://schemas.microsoft.com/office/powerpoint/2010/main" xmlns="" val="4073308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6AA77CAC-7414-4131-BA58-04E2D85E1088}"/>
              </a:ext>
            </a:extLst>
          </p:cNvPr>
          <p:cNvSpPr>
            <a:spLocks noGrp="1"/>
          </p:cNvSpPr>
          <p:nvPr>
            <p:ph type="pic" sz="quarter" idx="10"/>
          </p:nvPr>
        </p:nvSpPr>
        <p:spPr>
          <a:xfrm>
            <a:off x="0" y="0"/>
            <a:ext cx="12192000" cy="6858000"/>
          </a:xfrm>
        </p:spPr>
        <p:txBody>
          <a:bodyPr/>
          <a:lstStyle/>
          <a:p>
            <a:endParaRPr lang="zh-CN" altLang="en-US"/>
          </a:p>
        </p:txBody>
      </p:sp>
    </p:spTree>
    <p:extLst>
      <p:ext uri="{BB962C8B-B14F-4D97-AF65-F5344CB8AC3E}">
        <p14:creationId xmlns:p14="http://schemas.microsoft.com/office/powerpoint/2010/main" xmlns="" val="287066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9AB25309-F292-5144-9421-5E7B4F19462F}"/>
              </a:ext>
            </a:extLst>
          </p:cNvPr>
          <p:cNvSpPr>
            <a:spLocks noGrp="1"/>
          </p:cNvSpPr>
          <p:nvPr>
            <p:ph type="pic" sz="quarter" idx="10"/>
          </p:nvPr>
        </p:nvSpPr>
        <p:spPr>
          <a:xfrm>
            <a:off x="1094510" y="1260763"/>
            <a:ext cx="803563" cy="803563"/>
          </a:xfrm>
          <a:custGeom>
            <a:avLst/>
            <a:gdLst>
              <a:gd name="connsiteX0" fmla="*/ 872836 w 1745672"/>
              <a:gd name="connsiteY0" fmla="*/ 0 h 1745672"/>
              <a:gd name="connsiteX1" fmla="*/ 1745672 w 1745672"/>
              <a:gd name="connsiteY1" fmla="*/ 872836 h 1745672"/>
              <a:gd name="connsiteX2" fmla="*/ 872836 w 1745672"/>
              <a:gd name="connsiteY2" fmla="*/ 1745672 h 1745672"/>
              <a:gd name="connsiteX3" fmla="*/ 0 w 1745672"/>
              <a:gd name="connsiteY3" fmla="*/ 872836 h 1745672"/>
              <a:gd name="connsiteX4" fmla="*/ 872836 w 1745672"/>
              <a:gd name="connsiteY4" fmla="*/ 0 h 1745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2" h="1745672">
                <a:moveTo>
                  <a:pt x="872836" y="0"/>
                </a:moveTo>
                <a:cubicBezTo>
                  <a:pt x="1354890" y="0"/>
                  <a:pt x="1745672" y="390782"/>
                  <a:pt x="1745672" y="872836"/>
                </a:cubicBezTo>
                <a:cubicBezTo>
                  <a:pt x="1745672" y="1354890"/>
                  <a:pt x="1354890" y="1745672"/>
                  <a:pt x="872836" y="1745672"/>
                </a:cubicBezTo>
                <a:cubicBezTo>
                  <a:pt x="390782" y="1745672"/>
                  <a:pt x="0" y="1354890"/>
                  <a:pt x="0" y="872836"/>
                </a:cubicBezTo>
                <a:cubicBezTo>
                  <a:pt x="0" y="390782"/>
                  <a:pt x="390782" y="0"/>
                  <a:pt x="872836" y="0"/>
                </a:cubicBezTo>
                <a:close/>
              </a:path>
            </a:pathLst>
          </a:custGeom>
        </p:spPr>
        <p:txBody>
          <a:bodyPr wrap="square">
            <a:noAutofit/>
          </a:bodyPr>
          <a:lstStyle/>
          <a:p>
            <a:endParaRPr lang="vi-VN"/>
          </a:p>
        </p:txBody>
      </p:sp>
      <p:pic>
        <p:nvPicPr>
          <p:cNvPr id="4" name="Picture 3">
            <a:extLst>
              <a:ext uri="{FF2B5EF4-FFF2-40B4-BE49-F238E27FC236}">
                <a16:creationId xmlns:a16="http://schemas.microsoft.com/office/drawing/2014/main" xmlns="" id="{79B12E7B-FC0B-924C-8C04-E2243A8B3C4B}"/>
              </a:ext>
            </a:extLst>
          </p:cNvPr>
          <p:cNvPicPr>
            <a:picLocks noChangeAspect="1"/>
          </p:cNvPicPr>
          <p:nvPr userDrawn="1"/>
        </p:nvPicPr>
        <p:blipFill>
          <a:blip r:embed="rId2">
            <a:duotone>
              <a:prstClr val="black"/>
              <a:schemeClr val="tx2">
                <a:tint val="45000"/>
                <a:satMod val="400000"/>
              </a:schemeClr>
            </a:duotone>
          </a:blip>
          <a:stretch>
            <a:fillRect/>
          </a:stretch>
        </p:blipFill>
        <p:spPr>
          <a:xfrm>
            <a:off x="5334000" y="0"/>
            <a:ext cx="6858000" cy="6858000"/>
          </a:xfrm>
          <a:prstGeom prst="rect">
            <a:avLst/>
          </a:prstGeom>
        </p:spPr>
      </p:pic>
    </p:spTree>
    <p:extLst>
      <p:ext uri="{BB962C8B-B14F-4D97-AF65-F5344CB8AC3E}">
        <p14:creationId xmlns:p14="http://schemas.microsoft.com/office/powerpoint/2010/main" xmlns="" val="209857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9A4FC9C8-0514-C547-9CBB-16EFB4E8C9FE}"/>
              </a:ext>
            </a:extLst>
          </p:cNvPr>
          <p:cNvSpPr>
            <a:spLocks noGrp="1"/>
          </p:cNvSpPr>
          <p:nvPr>
            <p:ph type="pic" sz="quarter" idx="10"/>
          </p:nvPr>
        </p:nvSpPr>
        <p:spPr>
          <a:xfrm>
            <a:off x="1126733" y="1183216"/>
            <a:ext cx="4495134" cy="3285931"/>
          </a:xfrm>
          <a:custGeom>
            <a:avLst/>
            <a:gdLst>
              <a:gd name="connsiteX0" fmla="*/ 0 w 4495134"/>
              <a:gd name="connsiteY0" fmla="*/ 0 h 3285931"/>
              <a:gd name="connsiteX1" fmla="*/ 1342482 w 4495134"/>
              <a:gd name="connsiteY1" fmla="*/ 0 h 3285931"/>
              <a:gd name="connsiteX2" fmla="*/ 2265741 w 4495134"/>
              <a:gd name="connsiteY2" fmla="*/ 2166389 h 3285931"/>
              <a:gd name="connsiteX3" fmla="*/ 3157498 w 4495134"/>
              <a:gd name="connsiteY3" fmla="*/ 0 h 3285931"/>
              <a:gd name="connsiteX4" fmla="*/ 4495134 w 4495134"/>
              <a:gd name="connsiteY4" fmla="*/ 0 h 3285931"/>
              <a:gd name="connsiteX5" fmla="*/ 4495134 w 4495134"/>
              <a:gd name="connsiteY5" fmla="*/ 89662 h 3285931"/>
              <a:gd name="connsiteX6" fmla="*/ 4388512 w 4495134"/>
              <a:gd name="connsiteY6" fmla="*/ 89662 h 3285931"/>
              <a:gd name="connsiteX7" fmla="*/ 4155879 w 4495134"/>
              <a:gd name="connsiteY7" fmla="*/ 140550 h 3285931"/>
              <a:gd name="connsiteX8" fmla="*/ 4058949 w 4495134"/>
              <a:gd name="connsiteY8" fmla="*/ 254443 h 3285931"/>
              <a:gd name="connsiteX9" fmla="*/ 4032293 w 4495134"/>
              <a:gd name="connsiteY9" fmla="*/ 557348 h 3285931"/>
              <a:gd name="connsiteX10" fmla="*/ 4032293 w 4495134"/>
              <a:gd name="connsiteY10" fmla="*/ 2723737 h 3285931"/>
              <a:gd name="connsiteX11" fmla="*/ 4058949 w 4495134"/>
              <a:gd name="connsiteY11" fmla="*/ 3038760 h 3285931"/>
              <a:gd name="connsiteX12" fmla="*/ 4167995 w 4495134"/>
              <a:gd name="connsiteY12" fmla="*/ 3149018 h 3285931"/>
              <a:gd name="connsiteX13" fmla="*/ 4388512 w 4495134"/>
              <a:gd name="connsiteY13" fmla="*/ 3196271 h 3285931"/>
              <a:gd name="connsiteX14" fmla="*/ 4495134 w 4495134"/>
              <a:gd name="connsiteY14" fmla="*/ 3196271 h 3285931"/>
              <a:gd name="connsiteX15" fmla="*/ 4495134 w 4495134"/>
              <a:gd name="connsiteY15" fmla="*/ 3285931 h 3285931"/>
              <a:gd name="connsiteX16" fmla="*/ 2779471 w 4495134"/>
              <a:gd name="connsiteY16" fmla="*/ 3285931 h 3285931"/>
              <a:gd name="connsiteX17" fmla="*/ 2779471 w 4495134"/>
              <a:gd name="connsiteY17" fmla="*/ 3196271 h 3285931"/>
              <a:gd name="connsiteX18" fmla="*/ 2886095 w 4495134"/>
              <a:gd name="connsiteY18" fmla="*/ 3196271 h 3285931"/>
              <a:gd name="connsiteX19" fmla="*/ 3118726 w 4495134"/>
              <a:gd name="connsiteY19" fmla="*/ 3145383 h 3285931"/>
              <a:gd name="connsiteX20" fmla="*/ 3215658 w 4495134"/>
              <a:gd name="connsiteY20" fmla="*/ 3029066 h 3285931"/>
              <a:gd name="connsiteX21" fmla="*/ 3242312 w 4495134"/>
              <a:gd name="connsiteY21" fmla="*/ 2723737 h 3285931"/>
              <a:gd name="connsiteX22" fmla="*/ 3242312 w 4495134"/>
              <a:gd name="connsiteY22" fmla="*/ 288367 h 3285931"/>
              <a:gd name="connsiteX23" fmla="*/ 1982222 w 4495134"/>
              <a:gd name="connsiteY23" fmla="*/ 3285931 h 3285931"/>
              <a:gd name="connsiteX24" fmla="*/ 1924064 w 4495134"/>
              <a:gd name="connsiteY24" fmla="*/ 3285931 h 3285931"/>
              <a:gd name="connsiteX25" fmla="*/ 644586 w 4495134"/>
              <a:gd name="connsiteY25" fmla="*/ 310177 h 3285931"/>
              <a:gd name="connsiteX26" fmla="*/ 644586 w 4495134"/>
              <a:gd name="connsiteY26" fmla="*/ 2624383 h 3285931"/>
              <a:gd name="connsiteX27" fmla="*/ 656702 w 4495134"/>
              <a:gd name="connsiteY27" fmla="*/ 2922444 h 3285931"/>
              <a:gd name="connsiteX28" fmla="*/ 793616 w 4495134"/>
              <a:gd name="connsiteY28" fmla="*/ 3119938 h 3285931"/>
              <a:gd name="connsiteX29" fmla="*/ 1124390 w 4495134"/>
              <a:gd name="connsiteY29" fmla="*/ 3196271 h 3285931"/>
              <a:gd name="connsiteX30" fmla="*/ 1124390 w 4495134"/>
              <a:gd name="connsiteY30" fmla="*/ 3285931 h 3285931"/>
              <a:gd name="connsiteX31" fmla="*/ 0 w 4495134"/>
              <a:gd name="connsiteY31" fmla="*/ 3285931 h 3285931"/>
              <a:gd name="connsiteX32" fmla="*/ 0 w 4495134"/>
              <a:gd name="connsiteY32" fmla="*/ 3196271 h 3285931"/>
              <a:gd name="connsiteX33" fmla="*/ 33926 w 4495134"/>
              <a:gd name="connsiteY33" fmla="*/ 3196271 h 3285931"/>
              <a:gd name="connsiteX34" fmla="*/ 237479 w 4495134"/>
              <a:gd name="connsiteY34" fmla="*/ 3161134 h 3285931"/>
              <a:gd name="connsiteX35" fmla="*/ 380451 w 4495134"/>
              <a:gd name="connsiteY35" fmla="*/ 3060570 h 3285931"/>
              <a:gd name="connsiteX36" fmla="*/ 455572 w 4495134"/>
              <a:gd name="connsiteY36" fmla="*/ 2883671 h 3285931"/>
              <a:gd name="connsiteX37" fmla="*/ 460419 w 4495134"/>
              <a:gd name="connsiteY37" fmla="*/ 2636499 h 3285931"/>
              <a:gd name="connsiteX38" fmla="*/ 460419 w 4495134"/>
              <a:gd name="connsiteY38" fmla="*/ 557348 h 3285931"/>
              <a:gd name="connsiteX39" fmla="*/ 433763 w 4495134"/>
              <a:gd name="connsiteY39" fmla="*/ 245961 h 3285931"/>
              <a:gd name="connsiteX40" fmla="*/ 324715 w 4495134"/>
              <a:gd name="connsiteY40" fmla="*/ 136914 h 3285931"/>
              <a:gd name="connsiteX41" fmla="*/ 104200 w 4495134"/>
              <a:gd name="connsiteY41" fmla="*/ 89662 h 3285931"/>
              <a:gd name="connsiteX42" fmla="*/ 0 w 4495134"/>
              <a:gd name="connsiteY42" fmla="*/ 89662 h 328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95134" h="3285931">
                <a:moveTo>
                  <a:pt x="0" y="0"/>
                </a:moveTo>
                <a:lnTo>
                  <a:pt x="1342482" y="0"/>
                </a:lnTo>
                <a:lnTo>
                  <a:pt x="2265741" y="2166389"/>
                </a:lnTo>
                <a:lnTo>
                  <a:pt x="3157498" y="0"/>
                </a:lnTo>
                <a:lnTo>
                  <a:pt x="4495134" y="0"/>
                </a:lnTo>
                <a:lnTo>
                  <a:pt x="4495134" y="89662"/>
                </a:lnTo>
                <a:lnTo>
                  <a:pt x="4388512" y="89662"/>
                </a:lnTo>
                <a:cubicBezTo>
                  <a:pt x="4291581" y="89662"/>
                  <a:pt x="4214037" y="106624"/>
                  <a:pt x="4155879" y="140550"/>
                </a:cubicBezTo>
                <a:cubicBezTo>
                  <a:pt x="4115492" y="163166"/>
                  <a:pt x="4083181" y="201131"/>
                  <a:pt x="4058949" y="254443"/>
                </a:cubicBezTo>
                <a:cubicBezTo>
                  <a:pt x="4041179" y="293215"/>
                  <a:pt x="4032293" y="394184"/>
                  <a:pt x="4032293" y="557348"/>
                </a:cubicBezTo>
                <a:lnTo>
                  <a:pt x="4032293" y="2723737"/>
                </a:lnTo>
                <a:cubicBezTo>
                  <a:pt x="4032293" y="2891749"/>
                  <a:pt x="4041179" y="2996757"/>
                  <a:pt x="4058949" y="3038760"/>
                </a:cubicBezTo>
                <a:cubicBezTo>
                  <a:pt x="4076720" y="3080762"/>
                  <a:pt x="4113068" y="3117516"/>
                  <a:pt x="4167995" y="3149018"/>
                </a:cubicBezTo>
                <a:cubicBezTo>
                  <a:pt x="4222922" y="3180520"/>
                  <a:pt x="4296429" y="3196271"/>
                  <a:pt x="4388512" y="3196271"/>
                </a:cubicBezTo>
                <a:lnTo>
                  <a:pt x="4495134" y="3196271"/>
                </a:lnTo>
                <a:lnTo>
                  <a:pt x="4495134" y="3285931"/>
                </a:lnTo>
                <a:lnTo>
                  <a:pt x="2779471" y="3285931"/>
                </a:lnTo>
                <a:lnTo>
                  <a:pt x="2779471" y="3196271"/>
                </a:lnTo>
                <a:lnTo>
                  <a:pt x="2886095" y="3196271"/>
                </a:lnTo>
                <a:cubicBezTo>
                  <a:pt x="2983025" y="3196271"/>
                  <a:pt x="3060569" y="3179308"/>
                  <a:pt x="3118726" y="3145383"/>
                </a:cubicBezTo>
                <a:cubicBezTo>
                  <a:pt x="3159114" y="3122765"/>
                  <a:pt x="3191424" y="3083993"/>
                  <a:pt x="3215658" y="3029066"/>
                </a:cubicBezTo>
                <a:cubicBezTo>
                  <a:pt x="3233427" y="2990294"/>
                  <a:pt x="3242312" y="2888518"/>
                  <a:pt x="3242312" y="2723737"/>
                </a:cubicBezTo>
                <a:lnTo>
                  <a:pt x="3242312" y="288367"/>
                </a:lnTo>
                <a:lnTo>
                  <a:pt x="1982222" y="3285931"/>
                </a:lnTo>
                <a:lnTo>
                  <a:pt x="1924064" y="3285931"/>
                </a:lnTo>
                <a:lnTo>
                  <a:pt x="644586" y="310177"/>
                </a:lnTo>
                <a:lnTo>
                  <a:pt x="644586" y="2624383"/>
                </a:lnTo>
                <a:cubicBezTo>
                  <a:pt x="644586" y="2785934"/>
                  <a:pt x="648624" y="2885288"/>
                  <a:pt x="656702" y="2922444"/>
                </a:cubicBezTo>
                <a:cubicBezTo>
                  <a:pt x="677703" y="3003219"/>
                  <a:pt x="723342" y="3069050"/>
                  <a:pt x="793616" y="3119938"/>
                </a:cubicBezTo>
                <a:cubicBezTo>
                  <a:pt x="863890" y="3170827"/>
                  <a:pt x="974147" y="3196271"/>
                  <a:pt x="1124390" y="3196271"/>
                </a:cubicBezTo>
                <a:lnTo>
                  <a:pt x="1124390" y="3285931"/>
                </a:lnTo>
                <a:lnTo>
                  <a:pt x="0" y="3285931"/>
                </a:lnTo>
                <a:lnTo>
                  <a:pt x="0" y="3196271"/>
                </a:lnTo>
                <a:lnTo>
                  <a:pt x="33926" y="3196271"/>
                </a:lnTo>
                <a:cubicBezTo>
                  <a:pt x="106624" y="3197887"/>
                  <a:pt x="174474" y="3186174"/>
                  <a:pt x="237479" y="3161134"/>
                </a:cubicBezTo>
                <a:cubicBezTo>
                  <a:pt x="300483" y="3136093"/>
                  <a:pt x="348140" y="3102572"/>
                  <a:pt x="380451" y="3060570"/>
                </a:cubicBezTo>
                <a:cubicBezTo>
                  <a:pt x="412761" y="3018565"/>
                  <a:pt x="437802" y="2959599"/>
                  <a:pt x="455572" y="2883671"/>
                </a:cubicBezTo>
                <a:cubicBezTo>
                  <a:pt x="458803" y="2865902"/>
                  <a:pt x="460419" y="2783510"/>
                  <a:pt x="460419" y="2636499"/>
                </a:cubicBezTo>
                <a:lnTo>
                  <a:pt x="460419" y="557348"/>
                </a:lnTo>
                <a:cubicBezTo>
                  <a:pt x="460419" y="390951"/>
                  <a:pt x="451533" y="287157"/>
                  <a:pt x="433763" y="245961"/>
                </a:cubicBezTo>
                <a:cubicBezTo>
                  <a:pt x="415992" y="204765"/>
                  <a:pt x="379642" y="168417"/>
                  <a:pt x="324715" y="136914"/>
                </a:cubicBezTo>
                <a:cubicBezTo>
                  <a:pt x="269790" y="105412"/>
                  <a:pt x="196284" y="89662"/>
                  <a:pt x="104200" y="89662"/>
                </a:cubicBezTo>
                <a:lnTo>
                  <a:pt x="0" y="89662"/>
                </a:lnTo>
                <a:close/>
              </a:path>
            </a:pathLst>
          </a:custGeom>
        </p:spPr>
        <p:txBody>
          <a:bodyPr wrap="square">
            <a:noAutofit/>
          </a:bodyPr>
          <a:lstStyle/>
          <a:p>
            <a:endParaRPr lang="vi-VN"/>
          </a:p>
        </p:txBody>
      </p:sp>
    </p:spTree>
    <p:extLst>
      <p:ext uri="{BB962C8B-B14F-4D97-AF65-F5344CB8AC3E}">
        <p14:creationId xmlns:p14="http://schemas.microsoft.com/office/powerpoint/2010/main" xmlns="" val="3756516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xmlns="" val="1824881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5_Custom Layout">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xmlns="" id="{0B1CB786-A27E-7E40-90B9-ACD5036796A3}"/>
              </a:ext>
            </a:extLst>
          </p:cNvPr>
          <p:cNvSpPr>
            <a:spLocks noGrp="1"/>
          </p:cNvSpPr>
          <p:nvPr>
            <p:ph type="pic" sz="quarter" idx="10"/>
          </p:nvPr>
        </p:nvSpPr>
        <p:spPr>
          <a:xfrm>
            <a:off x="0" y="0"/>
            <a:ext cx="12192000" cy="6124196"/>
          </a:xfrm>
          <a:custGeom>
            <a:avLst/>
            <a:gdLst>
              <a:gd name="connsiteX0" fmla="*/ 0 w 12192000"/>
              <a:gd name="connsiteY0" fmla="*/ 0 h 6124196"/>
              <a:gd name="connsiteX1" fmla="*/ 12192000 w 12192000"/>
              <a:gd name="connsiteY1" fmla="*/ 0 h 6124196"/>
              <a:gd name="connsiteX2" fmla="*/ 12192000 w 12192000"/>
              <a:gd name="connsiteY2" fmla="*/ 1239221 h 6124196"/>
              <a:gd name="connsiteX3" fmla="*/ 3978225 w 12192000"/>
              <a:gd name="connsiteY3" fmla="*/ 5981446 h 6124196"/>
              <a:gd name="connsiteX4" fmla="*/ 2524535 w 12192000"/>
              <a:gd name="connsiteY4" fmla="*/ 5591931 h 6124196"/>
              <a:gd name="connsiteX5" fmla="*/ 0 w 12192000"/>
              <a:gd name="connsiteY5" fmla="*/ 1219308 h 61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124196">
                <a:moveTo>
                  <a:pt x="0" y="0"/>
                </a:moveTo>
                <a:lnTo>
                  <a:pt x="12192000" y="0"/>
                </a:lnTo>
                <a:lnTo>
                  <a:pt x="12192000" y="1239221"/>
                </a:lnTo>
                <a:lnTo>
                  <a:pt x="3978225" y="5981446"/>
                </a:lnTo>
                <a:cubicBezTo>
                  <a:pt x="3469238" y="6275310"/>
                  <a:pt x="2818399" y="6100918"/>
                  <a:pt x="2524535" y="5591931"/>
                </a:cubicBezTo>
                <a:lnTo>
                  <a:pt x="0" y="1219308"/>
                </a:lnTo>
                <a:close/>
              </a:path>
            </a:pathLst>
          </a:custGeom>
        </p:spPr>
        <p:txBody>
          <a:bodyPr wrap="square">
            <a:noAutofit/>
          </a:bodyPr>
          <a:lstStyle/>
          <a:p>
            <a:endParaRPr lang="en-US"/>
          </a:p>
        </p:txBody>
      </p:sp>
    </p:spTree>
    <p:extLst>
      <p:ext uri="{BB962C8B-B14F-4D97-AF65-F5344CB8AC3E}">
        <p14:creationId xmlns:p14="http://schemas.microsoft.com/office/powerpoint/2010/main" xmlns="" val="113341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9A95549A-00F2-1B41-9D6B-AF4AC3CCE4A6}"/>
              </a:ext>
            </a:extLst>
          </p:cNvPr>
          <p:cNvSpPr>
            <a:spLocks noGrp="1"/>
          </p:cNvSpPr>
          <p:nvPr>
            <p:ph type="pic" sz="quarter" idx="10"/>
          </p:nvPr>
        </p:nvSpPr>
        <p:spPr>
          <a:xfrm>
            <a:off x="0" y="0"/>
            <a:ext cx="12192000" cy="6858000"/>
          </a:xfrm>
          <a:prstGeom prst="rect">
            <a:avLst/>
          </a:prstGeom>
        </p:spPr>
        <p:txBody>
          <a:bodyPr/>
          <a:lstStyle/>
          <a:p>
            <a:endParaRPr lang="vi-VN"/>
          </a:p>
        </p:txBody>
      </p:sp>
    </p:spTree>
    <p:extLst>
      <p:ext uri="{BB962C8B-B14F-4D97-AF65-F5344CB8AC3E}">
        <p14:creationId xmlns:p14="http://schemas.microsoft.com/office/powerpoint/2010/main" xmlns="" val="1280440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B3D71944-98BA-F54E-AF64-1DF45A81F5AC}"/>
              </a:ext>
            </a:extLst>
          </p:cNvPr>
          <p:cNvSpPr/>
          <p:nvPr userDrawn="1"/>
        </p:nvSpPr>
        <p:spPr>
          <a:xfrm>
            <a:off x="0" y="3429000"/>
            <a:ext cx="12192000" cy="3429000"/>
          </a:xfrm>
          <a:prstGeom prst="rect">
            <a:avLst/>
          </a:prstGeom>
          <a:gradFill>
            <a:gsLst>
              <a:gs pos="100000">
                <a:schemeClr val="accent4"/>
              </a:gs>
              <a:gs pos="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4" name="Picture Placeholder 3">
            <a:extLst>
              <a:ext uri="{FF2B5EF4-FFF2-40B4-BE49-F238E27FC236}">
                <a16:creationId xmlns:a16="http://schemas.microsoft.com/office/drawing/2014/main" xmlns="" id="{0AECC897-E196-ED44-BF8E-645623E4D3C1}"/>
              </a:ext>
            </a:extLst>
          </p:cNvPr>
          <p:cNvSpPr>
            <a:spLocks noGrp="1"/>
          </p:cNvSpPr>
          <p:nvPr>
            <p:ph type="pic" sz="quarter" idx="10"/>
          </p:nvPr>
        </p:nvSpPr>
        <p:spPr>
          <a:xfrm>
            <a:off x="660400" y="0"/>
            <a:ext cx="4284663" cy="6858000"/>
          </a:xfrm>
          <a:prstGeom prst="rect">
            <a:avLst/>
          </a:prstGeom>
        </p:spPr>
        <p:txBody>
          <a:bodyPr/>
          <a:lstStyle/>
          <a:p>
            <a:endParaRPr lang="vi-VN"/>
          </a:p>
        </p:txBody>
      </p:sp>
    </p:spTree>
    <p:extLst>
      <p:ext uri="{BB962C8B-B14F-4D97-AF65-F5344CB8AC3E}">
        <p14:creationId xmlns:p14="http://schemas.microsoft.com/office/powerpoint/2010/main" xmlns="" val="185515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9_Custom Layout">
    <p:spTree>
      <p:nvGrpSpPr>
        <p:cNvPr id="1" name=""/>
        <p:cNvGrpSpPr/>
        <p:nvPr/>
      </p:nvGrpSpPr>
      <p:grpSpPr>
        <a:xfrm>
          <a:off x="0" y="0"/>
          <a:ext cx="0" cy="0"/>
          <a:chOff x="0" y="0"/>
          <a:chExt cx="0" cy="0"/>
        </a:xfrm>
      </p:grpSpPr>
      <p:sp>
        <p:nvSpPr>
          <p:cNvPr id="31" name="Picture Placeholder 30"/>
          <p:cNvSpPr>
            <a:spLocks noGrp="1"/>
          </p:cNvSpPr>
          <p:nvPr>
            <p:ph type="pic" sz="quarter" idx="10"/>
          </p:nvPr>
        </p:nvSpPr>
        <p:spPr>
          <a:xfrm>
            <a:off x="6096001" y="0"/>
            <a:ext cx="6095999" cy="4293096"/>
          </a:xfrm>
          <a:custGeom>
            <a:avLst/>
            <a:gdLst>
              <a:gd name="connsiteX0" fmla="*/ 0 w 6095999"/>
              <a:gd name="connsiteY0" fmla="*/ 0 h 4293096"/>
              <a:gd name="connsiteX1" fmla="*/ 6095999 w 6095999"/>
              <a:gd name="connsiteY1" fmla="*/ 0 h 4293096"/>
              <a:gd name="connsiteX2" fmla="*/ 6095999 w 6095999"/>
              <a:gd name="connsiteY2" fmla="*/ 3357539 h 4293096"/>
              <a:gd name="connsiteX3" fmla="*/ 3240359 w 6095999"/>
              <a:gd name="connsiteY3" fmla="*/ 3357539 h 4293096"/>
              <a:gd name="connsiteX4" fmla="*/ 3240359 w 6095999"/>
              <a:gd name="connsiteY4" fmla="*/ 4009306 h 4293096"/>
              <a:gd name="connsiteX5" fmla="*/ 1794722 w 6095999"/>
              <a:gd name="connsiteY5" fmla="*/ 4009306 h 4293096"/>
              <a:gd name="connsiteX6" fmla="*/ 1794722 w 6095999"/>
              <a:gd name="connsiteY6" fmla="*/ 4293096 h 4293096"/>
              <a:gd name="connsiteX7" fmla="*/ 720079 w 6095999"/>
              <a:gd name="connsiteY7" fmla="*/ 4293096 h 4293096"/>
              <a:gd name="connsiteX8" fmla="*/ 720079 w 6095999"/>
              <a:gd name="connsiteY8" fmla="*/ 4009306 h 4293096"/>
              <a:gd name="connsiteX9" fmla="*/ 0 w 6095999"/>
              <a:gd name="connsiteY9" fmla="*/ 4009306 h 42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5999" h="4293096">
                <a:moveTo>
                  <a:pt x="0" y="0"/>
                </a:moveTo>
                <a:lnTo>
                  <a:pt x="6095999" y="0"/>
                </a:lnTo>
                <a:lnTo>
                  <a:pt x="6095999" y="3357539"/>
                </a:lnTo>
                <a:lnTo>
                  <a:pt x="3240359" y="3357539"/>
                </a:lnTo>
                <a:lnTo>
                  <a:pt x="3240359" y="4009306"/>
                </a:lnTo>
                <a:lnTo>
                  <a:pt x="1794722" y="4009306"/>
                </a:lnTo>
                <a:lnTo>
                  <a:pt x="1794722" y="4293096"/>
                </a:lnTo>
                <a:lnTo>
                  <a:pt x="720079" y="4293096"/>
                </a:lnTo>
                <a:lnTo>
                  <a:pt x="720079" y="4009306"/>
                </a:lnTo>
                <a:lnTo>
                  <a:pt x="0" y="4009306"/>
                </a:lnTo>
                <a:close/>
              </a:path>
            </a:pathLst>
          </a:custGeom>
        </p:spPr>
        <p:txBody>
          <a:bodyPr wrap="square">
            <a:noAutofit/>
          </a:bodyPr>
          <a:lstStyle/>
          <a:p>
            <a:endParaRPr lang="en-US"/>
          </a:p>
        </p:txBody>
      </p:sp>
    </p:spTree>
    <p:extLst>
      <p:ext uri="{BB962C8B-B14F-4D97-AF65-F5344CB8AC3E}">
        <p14:creationId xmlns:p14="http://schemas.microsoft.com/office/powerpoint/2010/main" xmlns="" val="2203882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13" name="Picture Placeholder 12"/>
          <p:cNvSpPr>
            <a:spLocks noGrp="1"/>
          </p:cNvSpPr>
          <p:nvPr>
            <p:ph type="pic" sz="quarter" idx="11"/>
          </p:nvPr>
        </p:nvSpPr>
        <p:spPr>
          <a:xfrm>
            <a:off x="3551935" y="1575329"/>
            <a:ext cx="982134" cy="982134"/>
          </a:xfrm>
          <a:custGeom>
            <a:avLst/>
            <a:gdLst>
              <a:gd name="connsiteX0" fmla="*/ 180538 w 1388004"/>
              <a:gd name="connsiteY0" fmla="*/ 0 h 1388004"/>
              <a:gd name="connsiteX1" fmla="*/ 1207466 w 1388004"/>
              <a:gd name="connsiteY1" fmla="*/ 0 h 1388004"/>
              <a:gd name="connsiteX2" fmla="*/ 1388004 w 1388004"/>
              <a:gd name="connsiteY2" fmla="*/ 180538 h 1388004"/>
              <a:gd name="connsiteX3" fmla="*/ 1388004 w 1388004"/>
              <a:gd name="connsiteY3" fmla="*/ 1207466 h 1388004"/>
              <a:gd name="connsiteX4" fmla="*/ 1207466 w 1388004"/>
              <a:gd name="connsiteY4" fmla="*/ 1388004 h 1388004"/>
              <a:gd name="connsiteX5" fmla="*/ 180538 w 1388004"/>
              <a:gd name="connsiteY5" fmla="*/ 1388004 h 1388004"/>
              <a:gd name="connsiteX6" fmla="*/ 0 w 1388004"/>
              <a:gd name="connsiteY6" fmla="*/ 1207466 h 1388004"/>
              <a:gd name="connsiteX7" fmla="*/ 0 w 1388004"/>
              <a:gd name="connsiteY7" fmla="*/ 180538 h 1388004"/>
              <a:gd name="connsiteX8" fmla="*/ 180538 w 1388004"/>
              <a:gd name="connsiteY8" fmla="*/ 0 h 13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004" h="1388004">
                <a:moveTo>
                  <a:pt x="180538" y="0"/>
                </a:moveTo>
                <a:lnTo>
                  <a:pt x="1207466" y="0"/>
                </a:lnTo>
                <a:cubicBezTo>
                  <a:pt x="1307174" y="0"/>
                  <a:pt x="1388004" y="80830"/>
                  <a:pt x="1388004" y="180538"/>
                </a:cubicBezTo>
                <a:lnTo>
                  <a:pt x="1388004" y="1207466"/>
                </a:lnTo>
                <a:cubicBezTo>
                  <a:pt x="1388004" y="1307174"/>
                  <a:pt x="1307174" y="1388004"/>
                  <a:pt x="1207466" y="1388004"/>
                </a:cubicBezTo>
                <a:lnTo>
                  <a:pt x="180538" y="1388004"/>
                </a:lnTo>
                <a:cubicBezTo>
                  <a:pt x="80830" y="1388004"/>
                  <a:pt x="0" y="1307174"/>
                  <a:pt x="0" y="1207466"/>
                </a:cubicBezTo>
                <a:lnTo>
                  <a:pt x="0" y="180538"/>
                </a:lnTo>
                <a:cubicBezTo>
                  <a:pt x="0" y="80830"/>
                  <a:pt x="80830" y="0"/>
                  <a:pt x="180538" y="0"/>
                </a:cubicBezTo>
                <a:close/>
              </a:path>
            </a:pathLst>
          </a:custGeom>
        </p:spPr>
        <p:txBody>
          <a:bodyPr wrap="square">
            <a:noAutofit/>
          </a:bodyPr>
          <a:lstStyle/>
          <a:p>
            <a:endParaRPr lang="en-US"/>
          </a:p>
        </p:txBody>
      </p:sp>
      <p:sp>
        <p:nvSpPr>
          <p:cNvPr id="5" name="Picture Placeholder 4"/>
          <p:cNvSpPr>
            <a:spLocks noGrp="1"/>
          </p:cNvSpPr>
          <p:nvPr>
            <p:ph type="pic" sz="quarter" idx="10"/>
          </p:nvPr>
        </p:nvSpPr>
        <p:spPr>
          <a:xfrm>
            <a:off x="758466" y="762529"/>
            <a:ext cx="2235200" cy="2235200"/>
          </a:xfrm>
          <a:prstGeom prst="rect">
            <a:avLst/>
          </a:prstGeom>
        </p:spPr>
        <p:txBody>
          <a:bodyPr/>
          <a:lstStyle/>
          <a:p>
            <a:endParaRPr lang="en-US"/>
          </a:p>
        </p:txBody>
      </p:sp>
      <p:sp>
        <p:nvSpPr>
          <p:cNvPr id="14" name="Picture Placeholder 13"/>
          <p:cNvSpPr>
            <a:spLocks noGrp="1"/>
          </p:cNvSpPr>
          <p:nvPr>
            <p:ph type="pic" sz="quarter" idx="12"/>
          </p:nvPr>
        </p:nvSpPr>
        <p:spPr>
          <a:xfrm>
            <a:off x="4703402" y="1575329"/>
            <a:ext cx="982134" cy="982134"/>
          </a:xfrm>
          <a:custGeom>
            <a:avLst/>
            <a:gdLst>
              <a:gd name="connsiteX0" fmla="*/ 180538 w 1388004"/>
              <a:gd name="connsiteY0" fmla="*/ 0 h 1388004"/>
              <a:gd name="connsiteX1" fmla="*/ 1207466 w 1388004"/>
              <a:gd name="connsiteY1" fmla="*/ 0 h 1388004"/>
              <a:gd name="connsiteX2" fmla="*/ 1388004 w 1388004"/>
              <a:gd name="connsiteY2" fmla="*/ 180538 h 1388004"/>
              <a:gd name="connsiteX3" fmla="*/ 1388004 w 1388004"/>
              <a:gd name="connsiteY3" fmla="*/ 1207466 h 1388004"/>
              <a:gd name="connsiteX4" fmla="*/ 1207466 w 1388004"/>
              <a:gd name="connsiteY4" fmla="*/ 1388004 h 1388004"/>
              <a:gd name="connsiteX5" fmla="*/ 180538 w 1388004"/>
              <a:gd name="connsiteY5" fmla="*/ 1388004 h 1388004"/>
              <a:gd name="connsiteX6" fmla="*/ 0 w 1388004"/>
              <a:gd name="connsiteY6" fmla="*/ 1207466 h 1388004"/>
              <a:gd name="connsiteX7" fmla="*/ 0 w 1388004"/>
              <a:gd name="connsiteY7" fmla="*/ 180538 h 1388004"/>
              <a:gd name="connsiteX8" fmla="*/ 180538 w 1388004"/>
              <a:gd name="connsiteY8" fmla="*/ 0 h 13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004" h="1388004">
                <a:moveTo>
                  <a:pt x="180538" y="0"/>
                </a:moveTo>
                <a:lnTo>
                  <a:pt x="1207466" y="0"/>
                </a:lnTo>
                <a:cubicBezTo>
                  <a:pt x="1307174" y="0"/>
                  <a:pt x="1388004" y="80830"/>
                  <a:pt x="1388004" y="180538"/>
                </a:cubicBezTo>
                <a:lnTo>
                  <a:pt x="1388004" y="1207466"/>
                </a:lnTo>
                <a:cubicBezTo>
                  <a:pt x="1388004" y="1307174"/>
                  <a:pt x="1307174" y="1388004"/>
                  <a:pt x="1207466" y="1388004"/>
                </a:cubicBezTo>
                <a:lnTo>
                  <a:pt x="180538" y="1388004"/>
                </a:lnTo>
                <a:cubicBezTo>
                  <a:pt x="80830" y="1388004"/>
                  <a:pt x="0" y="1307174"/>
                  <a:pt x="0" y="1207466"/>
                </a:cubicBezTo>
                <a:lnTo>
                  <a:pt x="0" y="180538"/>
                </a:lnTo>
                <a:cubicBezTo>
                  <a:pt x="0" y="80830"/>
                  <a:pt x="80830" y="0"/>
                  <a:pt x="180538" y="0"/>
                </a:cubicBezTo>
                <a:close/>
              </a:path>
            </a:pathLst>
          </a:custGeom>
        </p:spPr>
        <p:txBody>
          <a:bodyPr wrap="square">
            <a:noAutofit/>
          </a:bodyPr>
          <a:lstStyle/>
          <a:p>
            <a:endParaRPr lang="en-US"/>
          </a:p>
        </p:txBody>
      </p:sp>
      <p:sp>
        <p:nvSpPr>
          <p:cNvPr id="15" name="Picture Placeholder 14"/>
          <p:cNvSpPr>
            <a:spLocks noGrp="1"/>
          </p:cNvSpPr>
          <p:nvPr>
            <p:ph type="pic" sz="quarter" idx="13"/>
          </p:nvPr>
        </p:nvSpPr>
        <p:spPr>
          <a:xfrm>
            <a:off x="5854869" y="1575329"/>
            <a:ext cx="982134" cy="982134"/>
          </a:xfrm>
          <a:custGeom>
            <a:avLst/>
            <a:gdLst>
              <a:gd name="connsiteX0" fmla="*/ 180538 w 1388004"/>
              <a:gd name="connsiteY0" fmla="*/ 0 h 1388004"/>
              <a:gd name="connsiteX1" fmla="*/ 1207466 w 1388004"/>
              <a:gd name="connsiteY1" fmla="*/ 0 h 1388004"/>
              <a:gd name="connsiteX2" fmla="*/ 1388004 w 1388004"/>
              <a:gd name="connsiteY2" fmla="*/ 180538 h 1388004"/>
              <a:gd name="connsiteX3" fmla="*/ 1388004 w 1388004"/>
              <a:gd name="connsiteY3" fmla="*/ 1207466 h 1388004"/>
              <a:gd name="connsiteX4" fmla="*/ 1207466 w 1388004"/>
              <a:gd name="connsiteY4" fmla="*/ 1388004 h 1388004"/>
              <a:gd name="connsiteX5" fmla="*/ 180538 w 1388004"/>
              <a:gd name="connsiteY5" fmla="*/ 1388004 h 1388004"/>
              <a:gd name="connsiteX6" fmla="*/ 0 w 1388004"/>
              <a:gd name="connsiteY6" fmla="*/ 1207466 h 1388004"/>
              <a:gd name="connsiteX7" fmla="*/ 0 w 1388004"/>
              <a:gd name="connsiteY7" fmla="*/ 180538 h 1388004"/>
              <a:gd name="connsiteX8" fmla="*/ 180538 w 1388004"/>
              <a:gd name="connsiteY8" fmla="*/ 0 h 13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004" h="1388004">
                <a:moveTo>
                  <a:pt x="180538" y="0"/>
                </a:moveTo>
                <a:lnTo>
                  <a:pt x="1207466" y="0"/>
                </a:lnTo>
                <a:cubicBezTo>
                  <a:pt x="1307174" y="0"/>
                  <a:pt x="1388004" y="80830"/>
                  <a:pt x="1388004" y="180538"/>
                </a:cubicBezTo>
                <a:lnTo>
                  <a:pt x="1388004" y="1207466"/>
                </a:lnTo>
                <a:cubicBezTo>
                  <a:pt x="1388004" y="1307174"/>
                  <a:pt x="1307174" y="1388004"/>
                  <a:pt x="1207466" y="1388004"/>
                </a:cubicBezTo>
                <a:lnTo>
                  <a:pt x="180538" y="1388004"/>
                </a:lnTo>
                <a:cubicBezTo>
                  <a:pt x="80830" y="1388004"/>
                  <a:pt x="0" y="1307174"/>
                  <a:pt x="0" y="1207466"/>
                </a:cubicBezTo>
                <a:lnTo>
                  <a:pt x="0" y="180538"/>
                </a:lnTo>
                <a:cubicBezTo>
                  <a:pt x="0" y="80830"/>
                  <a:pt x="80830" y="0"/>
                  <a:pt x="180538" y="0"/>
                </a:cubicBezTo>
                <a:close/>
              </a:path>
            </a:pathLst>
          </a:custGeom>
        </p:spPr>
        <p:txBody>
          <a:bodyPr wrap="square">
            <a:noAutofit/>
          </a:bodyPr>
          <a:lstStyle/>
          <a:p>
            <a:endParaRPr lang="en-US"/>
          </a:p>
        </p:txBody>
      </p:sp>
      <p:sp>
        <p:nvSpPr>
          <p:cNvPr id="16" name="Picture Placeholder 15"/>
          <p:cNvSpPr>
            <a:spLocks noGrp="1"/>
          </p:cNvSpPr>
          <p:nvPr>
            <p:ph type="pic" sz="quarter" idx="14"/>
          </p:nvPr>
        </p:nvSpPr>
        <p:spPr>
          <a:xfrm>
            <a:off x="7006336" y="1575329"/>
            <a:ext cx="982134" cy="982134"/>
          </a:xfrm>
          <a:custGeom>
            <a:avLst/>
            <a:gdLst>
              <a:gd name="connsiteX0" fmla="*/ 180538 w 1388004"/>
              <a:gd name="connsiteY0" fmla="*/ 0 h 1388004"/>
              <a:gd name="connsiteX1" fmla="*/ 1207466 w 1388004"/>
              <a:gd name="connsiteY1" fmla="*/ 0 h 1388004"/>
              <a:gd name="connsiteX2" fmla="*/ 1388004 w 1388004"/>
              <a:gd name="connsiteY2" fmla="*/ 180538 h 1388004"/>
              <a:gd name="connsiteX3" fmla="*/ 1388004 w 1388004"/>
              <a:gd name="connsiteY3" fmla="*/ 1207466 h 1388004"/>
              <a:gd name="connsiteX4" fmla="*/ 1207466 w 1388004"/>
              <a:gd name="connsiteY4" fmla="*/ 1388004 h 1388004"/>
              <a:gd name="connsiteX5" fmla="*/ 180538 w 1388004"/>
              <a:gd name="connsiteY5" fmla="*/ 1388004 h 1388004"/>
              <a:gd name="connsiteX6" fmla="*/ 0 w 1388004"/>
              <a:gd name="connsiteY6" fmla="*/ 1207466 h 1388004"/>
              <a:gd name="connsiteX7" fmla="*/ 0 w 1388004"/>
              <a:gd name="connsiteY7" fmla="*/ 180538 h 1388004"/>
              <a:gd name="connsiteX8" fmla="*/ 180538 w 1388004"/>
              <a:gd name="connsiteY8" fmla="*/ 0 h 13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004" h="1388004">
                <a:moveTo>
                  <a:pt x="180538" y="0"/>
                </a:moveTo>
                <a:lnTo>
                  <a:pt x="1207466" y="0"/>
                </a:lnTo>
                <a:cubicBezTo>
                  <a:pt x="1307174" y="0"/>
                  <a:pt x="1388004" y="80830"/>
                  <a:pt x="1388004" y="180538"/>
                </a:cubicBezTo>
                <a:lnTo>
                  <a:pt x="1388004" y="1207466"/>
                </a:lnTo>
                <a:cubicBezTo>
                  <a:pt x="1388004" y="1307174"/>
                  <a:pt x="1307174" y="1388004"/>
                  <a:pt x="1207466" y="1388004"/>
                </a:cubicBezTo>
                <a:lnTo>
                  <a:pt x="180538" y="1388004"/>
                </a:lnTo>
                <a:cubicBezTo>
                  <a:pt x="80830" y="1388004"/>
                  <a:pt x="0" y="1307174"/>
                  <a:pt x="0" y="1207466"/>
                </a:cubicBezTo>
                <a:lnTo>
                  <a:pt x="0" y="180538"/>
                </a:lnTo>
                <a:cubicBezTo>
                  <a:pt x="0" y="80830"/>
                  <a:pt x="80830" y="0"/>
                  <a:pt x="180538" y="0"/>
                </a:cubicBezTo>
                <a:close/>
              </a:path>
            </a:pathLst>
          </a:custGeom>
        </p:spPr>
        <p:txBody>
          <a:bodyPr wrap="square">
            <a:noAutofit/>
          </a:bodyPr>
          <a:lstStyle/>
          <a:p>
            <a:endParaRPr lang="en-US"/>
          </a:p>
        </p:txBody>
      </p:sp>
      <p:sp>
        <p:nvSpPr>
          <p:cNvPr id="17" name="Picture Placeholder 16"/>
          <p:cNvSpPr>
            <a:spLocks noGrp="1"/>
          </p:cNvSpPr>
          <p:nvPr>
            <p:ph type="pic" sz="quarter" idx="15"/>
          </p:nvPr>
        </p:nvSpPr>
        <p:spPr>
          <a:xfrm>
            <a:off x="8157803" y="1575329"/>
            <a:ext cx="982134" cy="982134"/>
          </a:xfrm>
          <a:custGeom>
            <a:avLst/>
            <a:gdLst>
              <a:gd name="connsiteX0" fmla="*/ 180538 w 1388004"/>
              <a:gd name="connsiteY0" fmla="*/ 0 h 1388004"/>
              <a:gd name="connsiteX1" fmla="*/ 1207466 w 1388004"/>
              <a:gd name="connsiteY1" fmla="*/ 0 h 1388004"/>
              <a:gd name="connsiteX2" fmla="*/ 1388004 w 1388004"/>
              <a:gd name="connsiteY2" fmla="*/ 180538 h 1388004"/>
              <a:gd name="connsiteX3" fmla="*/ 1388004 w 1388004"/>
              <a:gd name="connsiteY3" fmla="*/ 1207466 h 1388004"/>
              <a:gd name="connsiteX4" fmla="*/ 1207466 w 1388004"/>
              <a:gd name="connsiteY4" fmla="*/ 1388004 h 1388004"/>
              <a:gd name="connsiteX5" fmla="*/ 180538 w 1388004"/>
              <a:gd name="connsiteY5" fmla="*/ 1388004 h 1388004"/>
              <a:gd name="connsiteX6" fmla="*/ 0 w 1388004"/>
              <a:gd name="connsiteY6" fmla="*/ 1207466 h 1388004"/>
              <a:gd name="connsiteX7" fmla="*/ 0 w 1388004"/>
              <a:gd name="connsiteY7" fmla="*/ 180538 h 1388004"/>
              <a:gd name="connsiteX8" fmla="*/ 180538 w 1388004"/>
              <a:gd name="connsiteY8" fmla="*/ 0 h 13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004" h="1388004">
                <a:moveTo>
                  <a:pt x="180538" y="0"/>
                </a:moveTo>
                <a:lnTo>
                  <a:pt x="1207466" y="0"/>
                </a:lnTo>
                <a:cubicBezTo>
                  <a:pt x="1307174" y="0"/>
                  <a:pt x="1388004" y="80830"/>
                  <a:pt x="1388004" y="180538"/>
                </a:cubicBezTo>
                <a:lnTo>
                  <a:pt x="1388004" y="1207466"/>
                </a:lnTo>
                <a:cubicBezTo>
                  <a:pt x="1388004" y="1307174"/>
                  <a:pt x="1307174" y="1388004"/>
                  <a:pt x="1207466" y="1388004"/>
                </a:cubicBezTo>
                <a:lnTo>
                  <a:pt x="180538" y="1388004"/>
                </a:lnTo>
                <a:cubicBezTo>
                  <a:pt x="80830" y="1388004"/>
                  <a:pt x="0" y="1307174"/>
                  <a:pt x="0" y="1207466"/>
                </a:cubicBezTo>
                <a:lnTo>
                  <a:pt x="0" y="180538"/>
                </a:lnTo>
                <a:cubicBezTo>
                  <a:pt x="0" y="80830"/>
                  <a:pt x="80830" y="0"/>
                  <a:pt x="180538" y="0"/>
                </a:cubicBezTo>
                <a:close/>
              </a:path>
            </a:pathLst>
          </a:custGeom>
        </p:spPr>
        <p:txBody>
          <a:bodyPr wrap="square">
            <a:noAutofit/>
          </a:bodyPr>
          <a:lstStyle/>
          <a:p>
            <a:endParaRPr lang="en-US"/>
          </a:p>
        </p:txBody>
      </p:sp>
    </p:spTree>
    <p:extLst>
      <p:ext uri="{BB962C8B-B14F-4D97-AF65-F5344CB8AC3E}">
        <p14:creationId xmlns:p14="http://schemas.microsoft.com/office/powerpoint/2010/main" xmlns="" val="4131135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ection_5">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2914749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Right half image">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6096000" y="0"/>
            <a:ext cx="6897896" cy="6818085"/>
          </a:xfrm>
          <a:prstGeom prst="donut">
            <a:avLst>
              <a:gd name="adj" fmla="val 34316"/>
            </a:avLst>
          </a:prstGeom>
          <a:solidFill>
            <a:schemeClr val="bg1">
              <a:lumMod val="85000"/>
            </a:schemeClr>
          </a:solidFill>
        </p:spPr>
        <p:txBody>
          <a:bodyPr/>
          <a:lstStyle>
            <a:lvl1pPr>
              <a:defRPr>
                <a:noFill/>
              </a:defRPr>
            </a:lvl1pPr>
          </a:lstStyle>
          <a:p>
            <a:endParaRPr lang="en-US" dirty="0"/>
          </a:p>
        </p:txBody>
      </p:sp>
    </p:spTree>
    <p:extLst>
      <p:ext uri="{BB962C8B-B14F-4D97-AF65-F5344CB8AC3E}">
        <p14:creationId xmlns:p14="http://schemas.microsoft.com/office/powerpoint/2010/main" xmlns="" val="329060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a:gsLst>
            <a:gs pos="100000">
              <a:srgbClr val="02010B"/>
            </a:gs>
            <a:gs pos="0">
              <a:schemeClr val="tx2"/>
            </a:gs>
          </a:gsLst>
          <a:lin ang="81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033840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C6039337-2B65-4D5A-821E-7E1A166ECBDB}"/>
              </a:ext>
            </a:extLst>
          </p:cNvPr>
          <p:cNvSpPr>
            <a:spLocks noGrp="1"/>
          </p:cNvSpPr>
          <p:nvPr>
            <p:ph type="pic" sz="quarter" idx="10"/>
          </p:nvPr>
        </p:nvSpPr>
        <p:spPr>
          <a:xfrm>
            <a:off x="3129214" y="2286000"/>
            <a:ext cx="5933574" cy="2286000"/>
          </a:xfrm>
          <a:custGeom>
            <a:avLst/>
            <a:gdLst>
              <a:gd name="connsiteX0" fmla="*/ 0 w 5933574"/>
              <a:gd name="connsiteY0" fmla="*/ 0 h 2286000"/>
              <a:gd name="connsiteX1" fmla="*/ 5933574 w 5933574"/>
              <a:gd name="connsiteY1" fmla="*/ 0 h 2286000"/>
              <a:gd name="connsiteX2" fmla="*/ 5933574 w 5933574"/>
              <a:gd name="connsiteY2" fmla="*/ 2286000 h 2286000"/>
              <a:gd name="connsiteX3" fmla="*/ 0 w 593357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5933574" h="2286000">
                <a:moveTo>
                  <a:pt x="0" y="0"/>
                </a:moveTo>
                <a:lnTo>
                  <a:pt x="5933574" y="0"/>
                </a:lnTo>
                <a:lnTo>
                  <a:pt x="5933574" y="2286000"/>
                </a:lnTo>
                <a:lnTo>
                  <a:pt x="0" y="2286000"/>
                </a:lnTo>
                <a:close/>
              </a:path>
            </a:pathLst>
          </a:custGeom>
        </p:spPr>
        <p:txBody>
          <a:bodyPr wrap="square">
            <a:noAutofit/>
          </a:bodyPr>
          <a:lstStyle/>
          <a:p>
            <a:endParaRPr lang="en-US"/>
          </a:p>
        </p:txBody>
      </p:sp>
    </p:spTree>
    <p:extLst>
      <p:ext uri="{BB962C8B-B14F-4D97-AF65-F5344CB8AC3E}">
        <p14:creationId xmlns:p14="http://schemas.microsoft.com/office/powerpoint/2010/main" xmlns="" val="3925776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7CD043CC-6AE8-4D19-B6CE-CDA3352AF762}"/>
              </a:ext>
            </a:extLst>
          </p:cNvPr>
          <p:cNvSpPr>
            <a:spLocks noGrp="1"/>
          </p:cNvSpPr>
          <p:nvPr>
            <p:ph type="pic" sz="quarter" idx="10"/>
          </p:nvPr>
        </p:nvSpPr>
        <p:spPr>
          <a:xfrm>
            <a:off x="8323582" y="331719"/>
            <a:ext cx="3564610" cy="6194562"/>
          </a:xfrm>
          <a:custGeom>
            <a:avLst/>
            <a:gdLst>
              <a:gd name="connsiteX0" fmla="*/ 0 w 3564610"/>
              <a:gd name="connsiteY0" fmla="*/ 0 h 6194562"/>
              <a:gd name="connsiteX1" fmla="*/ 3564610 w 3564610"/>
              <a:gd name="connsiteY1" fmla="*/ 0 h 6194562"/>
              <a:gd name="connsiteX2" fmla="*/ 3564610 w 3564610"/>
              <a:gd name="connsiteY2" fmla="*/ 6194562 h 6194562"/>
              <a:gd name="connsiteX3" fmla="*/ 0 w 3564610"/>
              <a:gd name="connsiteY3" fmla="*/ 6194562 h 6194562"/>
            </a:gdLst>
            <a:ahLst/>
            <a:cxnLst>
              <a:cxn ang="0">
                <a:pos x="connsiteX0" y="connsiteY0"/>
              </a:cxn>
              <a:cxn ang="0">
                <a:pos x="connsiteX1" y="connsiteY1"/>
              </a:cxn>
              <a:cxn ang="0">
                <a:pos x="connsiteX2" y="connsiteY2"/>
              </a:cxn>
              <a:cxn ang="0">
                <a:pos x="connsiteX3" y="connsiteY3"/>
              </a:cxn>
            </a:cxnLst>
            <a:rect l="l" t="t" r="r" b="b"/>
            <a:pathLst>
              <a:path w="3564610" h="6194562">
                <a:moveTo>
                  <a:pt x="0" y="0"/>
                </a:moveTo>
                <a:lnTo>
                  <a:pt x="3564610" y="0"/>
                </a:lnTo>
                <a:lnTo>
                  <a:pt x="3564610" y="6194562"/>
                </a:lnTo>
                <a:lnTo>
                  <a:pt x="0" y="6194562"/>
                </a:lnTo>
                <a:close/>
              </a:path>
            </a:pathLst>
          </a:custGeom>
        </p:spPr>
        <p:txBody>
          <a:bodyPr wrap="square">
            <a:noAutofit/>
          </a:bodyPr>
          <a:lstStyle/>
          <a:p>
            <a:endParaRPr lang="en-US"/>
          </a:p>
        </p:txBody>
      </p:sp>
    </p:spTree>
    <p:extLst>
      <p:ext uri="{BB962C8B-B14F-4D97-AF65-F5344CB8AC3E}">
        <p14:creationId xmlns:p14="http://schemas.microsoft.com/office/powerpoint/2010/main" xmlns="" val="227005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3" name="Picture Placeholder 6">
            <a:extLst>
              <a:ext uri="{FF2B5EF4-FFF2-40B4-BE49-F238E27FC236}">
                <a16:creationId xmlns:a16="http://schemas.microsoft.com/office/drawing/2014/main" xmlns="" id="{D54414BA-CB4A-4296-B432-31F122423BFE}"/>
              </a:ext>
            </a:extLst>
          </p:cNvPr>
          <p:cNvSpPr>
            <a:spLocks noGrp="1"/>
          </p:cNvSpPr>
          <p:nvPr>
            <p:ph type="pic" sz="quarter" idx="18"/>
          </p:nvPr>
        </p:nvSpPr>
        <p:spPr>
          <a:xfrm>
            <a:off x="1287463" y="2595563"/>
            <a:ext cx="1739900" cy="1608137"/>
          </a:xfrm>
          <a:prstGeom prst="rect">
            <a:avLst/>
          </a:prstGeom>
        </p:spPr>
        <p:txBody>
          <a:bodyPr/>
          <a:lstStyle/>
          <a:p>
            <a:endParaRPr lang="id-ID"/>
          </a:p>
        </p:txBody>
      </p:sp>
      <p:sp>
        <p:nvSpPr>
          <p:cNvPr id="24" name="Picture Placeholder 6">
            <a:extLst>
              <a:ext uri="{FF2B5EF4-FFF2-40B4-BE49-F238E27FC236}">
                <a16:creationId xmlns:a16="http://schemas.microsoft.com/office/drawing/2014/main" xmlns="" id="{6788C4B9-4E8D-4B52-AE91-38D45DC37F1D}"/>
              </a:ext>
            </a:extLst>
          </p:cNvPr>
          <p:cNvSpPr>
            <a:spLocks noGrp="1"/>
          </p:cNvSpPr>
          <p:nvPr>
            <p:ph type="pic" sz="quarter" idx="19"/>
          </p:nvPr>
        </p:nvSpPr>
        <p:spPr>
          <a:xfrm>
            <a:off x="5500227" y="2595563"/>
            <a:ext cx="1739900" cy="1608137"/>
          </a:xfrm>
          <a:prstGeom prst="rect">
            <a:avLst/>
          </a:prstGeom>
        </p:spPr>
        <p:txBody>
          <a:bodyPr/>
          <a:lstStyle/>
          <a:p>
            <a:endParaRPr lang="id-ID"/>
          </a:p>
        </p:txBody>
      </p:sp>
      <p:sp>
        <p:nvSpPr>
          <p:cNvPr id="25" name="Picture Placeholder 6">
            <a:extLst>
              <a:ext uri="{FF2B5EF4-FFF2-40B4-BE49-F238E27FC236}">
                <a16:creationId xmlns:a16="http://schemas.microsoft.com/office/drawing/2014/main" xmlns="" id="{B5D92AC8-011D-4041-B30D-8867668E2879}"/>
              </a:ext>
            </a:extLst>
          </p:cNvPr>
          <p:cNvSpPr>
            <a:spLocks noGrp="1"/>
          </p:cNvSpPr>
          <p:nvPr>
            <p:ph type="pic" sz="quarter" idx="20"/>
          </p:nvPr>
        </p:nvSpPr>
        <p:spPr>
          <a:xfrm>
            <a:off x="9602224" y="2594925"/>
            <a:ext cx="1739900" cy="1608137"/>
          </a:xfrm>
          <a:prstGeom prst="rect">
            <a:avLst/>
          </a:prstGeom>
        </p:spPr>
        <p:txBody>
          <a:bodyPr/>
          <a:lstStyle/>
          <a:p>
            <a:endParaRPr lang="id-ID" dirty="0"/>
          </a:p>
        </p:txBody>
      </p:sp>
      <p:sp>
        <p:nvSpPr>
          <p:cNvPr id="28" name="Picture Placeholder 6">
            <a:extLst>
              <a:ext uri="{FF2B5EF4-FFF2-40B4-BE49-F238E27FC236}">
                <a16:creationId xmlns:a16="http://schemas.microsoft.com/office/drawing/2014/main" xmlns="" id="{3B74B7E7-68E8-4953-856D-FB86E5882773}"/>
              </a:ext>
            </a:extLst>
          </p:cNvPr>
          <p:cNvSpPr>
            <a:spLocks noGrp="1"/>
          </p:cNvSpPr>
          <p:nvPr>
            <p:ph type="pic" sz="quarter" idx="21"/>
          </p:nvPr>
        </p:nvSpPr>
        <p:spPr>
          <a:xfrm>
            <a:off x="3400941" y="3667840"/>
            <a:ext cx="1739900" cy="1608137"/>
          </a:xfrm>
          <a:prstGeom prst="rect">
            <a:avLst/>
          </a:prstGeom>
        </p:spPr>
        <p:txBody>
          <a:bodyPr/>
          <a:lstStyle/>
          <a:p>
            <a:endParaRPr lang="id-ID"/>
          </a:p>
        </p:txBody>
      </p:sp>
      <p:sp>
        <p:nvSpPr>
          <p:cNvPr id="29" name="Picture Placeholder 6">
            <a:extLst>
              <a:ext uri="{FF2B5EF4-FFF2-40B4-BE49-F238E27FC236}">
                <a16:creationId xmlns:a16="http://schemas.microsoft.com/office/drawing/2014/main" xmlns="" id="{53E2C955-A0A2-40EA-8B8C-B19621FD97DC}"/>
              </a:ext>
            </a:extLst>
          </p:cNvPr>
          <p:cNvSpPr>
            <a:spLocks noGrp="1"/>
          </p:cNvSpPr>
          <p:nvPr>
            <p:ph type="pic" sz="quarter" idx="22"/>
          </p:nvPr>
        </p:nvSpPr>
        <p:spPr>
          <a:xfrm>
            <a:off x="7613705" y="3667840"/>
            <a:ext cx="1739900" cy="1608137"/>
          </a:xfrm>
          <a:prstGeom prst="rect">
            <a:avLst/>
          </a:prstGeom>
        </p:spPr>
        <p:txBody>
          <a:bodyPr/>
          <a:lstStyle/>
          <a:p>
            <a:endParaRPr lang="id-ID"/>
          </a:p>
        </p:txBody>
      </p:sp>
    </p:spTree>
    <p:extLst>
      <p:ext uri="{BB962C8B-B14F-4D97-AF65-F5344CB8AC3E}">
        <p14:creationId xmlns:p14="http://schemas.microsoft.com/office/powerpoint/2010/main" xmlns="" val="890834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占位符 3">
            <a:extLst>
              <a:ext uri="{FF2B5EF4-FFF2-40B4-BE49-F238E27FC236}">
                <a16:creationId xmlns:a16="http://schemas.microsoft.com/office/drawing/2014/main" xmlns="" id="{CBFB6A4A-C491-4B34-8136-28A5468CEB4F}"/>
              </a:ext>
            </a:extLst>
          </p:cNvPr>
          <p:cNvPicPr>
            <a:picLocks noChangeAspect="1"/>
          </p:cNvPicPr>
          <p:nvPr userDrawn="1"/>
        </p:nvPicPr>
        <p:blipFill rotWithShape="1">
          <a:blip r:embed="rId2">
            <a:extLst>
              <a:ext uri="{28A0092B-C50C-407E-A947-70E740481C1C}">
                <a14:useLocalDpi xmlns:a14="http://schemas.microsoft.com/office/drawing/2010/main" xmlns=""/>
              </a:ext>
            </a:extLst>
          </a:blip>
          <a:srcRect/>
          <a:stretch/>
        </p:blipFill>
        <p:spPr>
          <a:xfrm>
            <a:off x="0" y="0"/>
            <a:ext cx="12192000" cy="6858000"/>
          </a:xfrm>
          <a:prstGeom prst="rect">
            <a:avLst/>
          </a:prstGeom>
        </p:spPr>
      </p:pic>
      <p:sp>
        <p:nvSpPr>
          <p:cNvPr id="8" name="矩形 7">
            <a:extLst>
              <a:ext uri="{FF2B5EF4-FFF2-40B4-BE49-F238E27FC236}">
                <a16:creationId xmlns:a16="http://schemas.microsoft.com/office/drawing/2014/main" xmlns="" id="{169E5B47-6258-4A19-81D8-DA24362149D5}"/>
              </a:ext>
            </a:extLst>
          </p:cNvPr>
          <p:cNvSpPr/>
          <p:nvPr userDrawn="1"/>
        </p:nvSpPr>
        <p:spPr>
          <a:xfrm>
            <a:off x="7783551" y="0"/>
            <a:ext cx="4408449" cy="6858000"/>
          </a:xfrm>
          <a:prstGeom prst="rect">
            <a:avLst/>
          </a:prstGeom>
          <a:solidFill>
            <a:srgbClr val="02010B">
              <a:alpha val="76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xmlns="" id="{D523CDE4-F4B6-49EA-B46B-730FAFBCAA44}"/>
              </a:ext>
            </a:extLst>
          </p:cNvPr>
          <p:cNvSpPr>
            <a:spLocks noGrp="1"/>
          </p:cNvSpPr>
          <p:nvPr>
            <p:ph type="pic" sz="quarter" idx="10"/>
          </p:nvPr>
        </p:nvSpPr>
        <p:spPr>
          <a:xfrm>
            <a:off x="4943475" y="933449"/>
            <a:ext cx="2305050" cy="4991101"/>
          </a:xfrm>
          <a:custGeom>
            <a:avLst/>
            <a:gdLst>
              <a:gd name="connsiteX0" fmla="*/ 269875 w 2305050"/>
              <a:gd name="connsiteY0" fmla="*/ 0 h 4991101"/>
              <a:gd name="connsiteX1" fmla="*/ 666750 w 2305050"/>
              <a:gd name="connsiteY1" fmla="*/ 0 h 4991101"/>
              <a:gd name="connsiteX2" fmla="*/ 666750 w 2305050"/>
              <a:gd name="connsiteY2" fmla="*/ 63499 h 4991101"/>
              <a:gd name="connsiteX3" fmla="*/ 774701 w 2305050"/>
              <a:gd name="connsiteY3" fmla="*/ 171450 h 4991101"/>
              <a:gd name="connsiteX4" fmla="*/ 1539874 w 2305050"/>
              <a:gd name="connsiteY4" fmla="*/ 171450 h 4991101"/>
              <a:gd name="connsiteX5" fmla="*/ 1647825 w 2305050"/>
              <a:gd name="connsiteY5" fmla="*/ 63499 h 4991101"/>
              <a:gd name="connsiteX6" fmla="*/ 1647825 w 2305050"/>
              <a:gd name="connsiteY6" fmla="*/ 0 h 4991101"/>
              <a:gd name="connsiteX7" fmla="*/ 2035175 w 2305050"/>
              <a:gd name="connsiteY7" fmla="*/ 0 h 4991101"/>
              <a:gd name="connsiteX8" fmla="*/ 2305050 w 2305050"/>
              <a:gd name="connsiteY8" fmla="*/ 269875 h 4991101"/>
              <a:gd name="connsiteX9" fmla="*/ 2305050 w 2305050"/>
              <a:gd name="connsiteY9" fmla="*/ 4721226 h 4991101"/>
              <a:gd name="connsiteX10" fmla="*/ 2035175 w 2305050"/>
              <a:gd name="connsiteY10" fmla="*/ 4991101 h 4991101"/>
              <a:gd name="connsiteX11" fmla="*/ 269875 w 2305050"/>
              <a:gd name="connsiteY11" fmla="*/ 4991101 h 4991101"/>
              <a:gd name="connsiteX12" fmla="*/ 0 w 2305050"/>
              <a:gd name="connsiteY12" fmla="*/ 4721226 h 4991101"/>
              <a:gd name="connsiteX13" fmla="*/ 0 w 2305050"/>
              <a:gd name="connsiteY13" fmla="*/ 269875 h 4991101"/>
              <a:gd name="connsiteX14" fmla="*/ 269875 w 2305050"/>
              <a:gd name="connsiteY14" fmla="*/ 0 h 499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5050" h="4991101">
                <a:moveTo>
                  <a:pt x="269875" y="0"/>
                </a:moveTo>
                <a:lnTo>
                  <a:pt x="666750" y="0"/>
                </a:lnTo>
                <a:lnTo>
                  <a:pt x="666750" y="63499"/>
                </a:lnTo>
                <a:cubicBezTo>
                  <a:pt x="666750" y="123119"/>
                  <a:pt x="715081" y="171450"/>
                  <a:pt x="774701" y="171450"/>
                </a:cubicBezTo>
                <a:lnTo>
                  <a:pt x="1539874" y="171450"/>
                </a:lnTo>
                <a:cubicBezTo>
                  <a:pt x="1599494" y="171450"/>
                  <a:pt x="1647825" y="123119"/>
                  <a:pt x="1647825" y="63499"/>
                </a:cubicBezTo>
                <a:lnTo>
                  <a:pt x="1647825" y="0"/>
                </a:lnTo>
                <a:lnTo>
                  <a:pt x="2035175" y="0"/>
                </a:lnTo>
                <a:cubicBezTo>
                  <a:pt x="2184223" y="0"/>
                  <a:pt x="2305050" y="120827"/>
                  <a:pt x="2305050" y="269875"/>
                </a:cubicBezTo>
                <a:lnTo>
                  <a:pt x="2305050" y="4721226"/>
                </a:lnTo>
                <a:cubicBezTo>
                  <a:pt x="2305050" y="4870274"/>
                  <a:pt x="2184223" y="4991101"/>
                  <a:pt x="2035175" y="4991101"/>
                </a:cubicBezTo>
                <a:lnTo>
                  <a:pt x="269875" y="4991101"/>
                </a:lnTo>
                <a:cubicBezTo>
                  <a:pt x="120827" y="4991101"/>
                  <a:pt x="0" y="4870274"/>
                  <a:pt x="0" y="4721226"/>
                </a:cubicBezTo>
                <a:lnTo>
                  <a:pt x="0" y="269875"/>
                </a:lnTo>
                <a:cubicBezTo>
                  <a:pt x="0" y="120827"/>
                  <a:pt x="120827" y="0"/>
                  <a:pt x="26987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xmlns="" val="407154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xmlns="" id="{D606DA1E-4DCF-42CA-8AA2-5B40DDCB4935}"/>
              </a:ext>
            </a:extLst>
          </p:cNvPr>
          <p:cNvSpPr>
            <a:spLocks noGrp="1"/>
          </p:cNvSpPr>
          <p:nvPr>
            <p:ph type="dt" sz="half" idx="10"/>
          </p:nvPr>
        </p:nvSpPr>
        <p:spPr/>
        <p:txBody>
          <a:bodyPr/>
          <a:lstStyle/>
          <a:p>
            <a:fld id="{DCC9525E-A3F3-403C-9767-94F93EA1D165}" type="datetimeFigureOut">
              <a:rPr lang="zh-CN" altLang="en-US" smtClean="0"/>
              <a:pPr/>
              <a:t>2023/6/2</a:t>
            </a:fld>
            <a:endParaRPr lang="zh-CN" altLang="en-US"/>
          </a:p>
        </p:txBody>
      </p:sp>
      <p:sp>
        <p:nvSpPr>
          <p:cNvPr id="6" name="页脚占位符 5">
            <a:extLst>
              <a:ext uri="{FF2B5EF4-FFF2-40B4-BE49-F238E27FC236}">
                <a16:creationId xmlns:a16="http://schemas.microsoft.com/office/drawing/2014/main" xmlns="" id="{2B78A761-9997-4234-93CF-75F37E6A60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D898881B-6539-4468-8BA8-0D69EF17BCC8}"/>
              </a:ext>
            </a:extLst>
          </p:cNvPr>
          <p:cNvSpPr>
            <a:spLocks noGrp="1"/>
          </p:cNvSpPr>
          <p:nvPr>
            <p:ph type="sldNum" sz="quarter" idx="12"/>
          </p:nvPr>
        </p:nvSpPr>
        <p:spPr/>
        <p:txBody>
          <a:bodyPr/>
          <a:lstStyle/>
          <a:p>
            <a:fld id="{6DF1111C-C26D-41A7-9050-C98D282923B9}" type="slidenum">
              <a:rPr lang="zh-CN" altLang="en-US" smtClean="0"/>
              <a:pPr/>
              <a:t>‹#›</a:t>
            </a:fld>
            <a:endParaRPr lang="zh-CN" altLang="en-US"/>
          </a:p>
        </p:txBody>
      </p:sp>
      <p:pic>
        <p:nvPicPr>
          <p:cNvPr id="8" name="图片占位符 10">
            <a:extLst>
              <a:ext uri="{FF2B5EF4-FFF2-40B4-BE49-F238E27FC236}">
                <a16:creationId xmlns:a16="http://schemas.microsoft.com/office/drawing/2014/main" xmlns="" id="{B27C70CC-E7BB-40FF-84AB-FB9DDBABDAA9}"/>
              </a:ext>
            </a:extLst>
          </p:cNvPr>
          <p:cNvPicPr>
            <a:picLocks noChangeAspect="1"/>
          </p:cNvPicPr>
          <p:nvPr userDrawn="1"/>
        </p:nvPicPr>
        <p:blipFill>
          <a:blip r:embed="rId2">
            <a:extLst>
              <a:ext uri="{28A0092B-C50C-407E-A947-70E740481C1C}">
                <a14:useLocalDpi xmlns:a14="http://schemas.microsoft.com/office/drawing/2010/main" xmlns=""/>
              </a:ext>
            </a:extLst>
          </a:blip>
          <a:srcRect/>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xmlns="" id="{60E603C9-3E2A-42DB-8998-F5A1CF7B9EA8}"/>
              </a:ext>
            </a:extLst>
          </p:cNvPr>
          <p:cNvSpPr/>
          <p:nvPr userDrawn="1"/>
        </p:nvSpPr>
        <p:spPr>
          <a:xfrm>
            <a:off x="0" y="0"/>
            <a:ext cx="12192000" cy="6858000"/>
          </a:xfrm>
          <a:prstGeom prst="rect">
            <a:avLst/>
          </a:prstGeom>
          <a:solidFill>
            <a:srgbClr val="02010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96927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rgbClr val="FFFFFF"/>
                </a:solidFill>
              </a:defRPr>
            </a:lvl1pPr>
          </a:lstStyle>
          <a:p>
            <a:fld id="{A5C9AB2E-2B61-4EDD-820B-DA8DE1F2E361}" type="slidenum">
              <a:rPr lang="en-US" smtClean="0"/>
              <a:pPr/>
              <a:t>‹#›</a:t>
            </a:fld>
            <a:endParaRPr lang="en-US" dirty="0"/>
          </a:p>
        </p:txBody>
      </p:sp>
      <p:sp>
        <p:nvSpPr>
          <p:cNvPr id="2" name="Title 1"/>
          <p:cNvSpPr>
            <a:spLocks noGrp="1"/>
          </p:cNvSpPr>
          <p:nvPr>
            <p:ph type="title"/>
          </p:nvPr>
        </p:nvSpPr>
        <p:spPr>
          <a:xfrm>
            <a:off x="1200151" y="908050"/>
            <a:ext cx="5219700" cy="1492250"/>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xmlns="" val="3796761842"/>
      </p:ext>
    </p:extLst>
  </p:cSld>
  <p:clrMapOvr>
    <a:masterClrMapping/>
  </p:clrMapOvr>
  <p:extLst>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list-Item">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8432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938B2A-D281-4526-BF8F-F6738B5E6966}" type="datetimeFigureOut">
              <a:rPr lang="zh-CN" altLang="en-US" smtClean="0"/>
              <a:pPr/>
              <a:t>2023/6/2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33C039-E862-41ED-8881-C5F578DFC0A0}" type="slidenum">
              <a:rPr lang="zh-CN" altLang="en-US" smtClean="0"/>
              <a:pPr/>
              <a:t>‹#›</a:t>
            </a:fld>
            <a:endParaRPr lang="zh-CN" altLang="en-US"/>
          </a:p>
        </p:txBody>
      </p:sp>
    </p:spTree>
    <p:extLst>
      <p:ext uri="{BB962C8B-B14F-4D97-AF65-F5344CB8AC3E}">
        <p14:creationId xmlns:p14="http://schemas.microsoft.com/office/powerpoint/2010/main" xmlns="" val="3242204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xmlns="" id="{2C11EA48-4C9C-4B4A-BE5E-20BCC69AE96E}"/>
              </a:ext>
            </a:extLst>
          </p:cNvPr>
          <p:cNvSpPr>
            <a:spLocks noGrp="1"/>
          </p:cNvSpPr>
          <p:nvPr>
            <p:ph type="pic" sz="quarter" idx="10"/>
          </p:nvPr>
        </p:nvSpPr>
        <p:spPr>
          <a:xfrm>
            <a:off x="232864" y="1025029"/>
            <a:ext cx="11726270" cy="5863135"/>
          </a:xfrm>
          <a:custGeom>
            <a:avLst/>
            <a:gdLst>
              <a:gd name="connsiteX0" fmla="*/ 5863135 w 11726270"/>
              <a:gd name="connsiteY0" fmla="*/ 0 h 5863135"/>
              <a:gd name="connsiteX1" fmla="*/ 11726270 w 11726270"/>
              <a:gd name="connsiteY1" fmla="*/ 5863135 h 5863135"/>
              <a:gd name="connsiteX2" fmla="*/ 0 w 11726270"/>
              <a:gd name="connsiteY2" fmla="*/ 5863135 h 5863135"/>
            </a:gdLst>
            <a:ahLst/>
            <a:cxnLst>
              <a:cxn ang="0">
                <a:pos x="connsiteX0" y="connsiteY0"/>
              </a:cxn>
              <a:cxn ang="0">
                <a:pos x="connsiteX1" y="connsiteY1"/>
              </a:cxn>
              <a:cxn ang="0">
                <a:pos x="connsiteX2" y="connsiteY2"/>
              </a:cxn>
            </a:cxnLst>
            <a:rect l="l" t="t" r="r" b="b"/>
            <a:pathLst>
              <a:path w="11726270" h="5863135">
                <a:moveTo>
                  <a:pt x="5863135" y="0"/>
                </a:moveTo>
                <a:lnTo>
                  <a:pt x="11726270" y="5863135"/>
                </a:lnTo>
                <a:lnTo>
                  <a:pt x="0" y="5863135"/>
                </a:lnTo>
                <a:close/>
              </a:path>
            </a:pathLst>
          </a:custGeom>
        </p:spPr>
        <p:txBody>
          <a:bodyPr wrap="square">
            <a:noAutofit/>
          </a:bodyPr>
          <a:lstStyle/>
          <a:p>
            <a:endParaRPr lang="vi-VN"/>
          </a:p>
        </p:txBody>
      </p:sp>
      <p:sp>
        <p:nvSpPr>
          <p:cNvPr id="3" name="Freeform 5">
            <a:extLst>
              <a:ext uri="{FF2B5EF4-FFF2-40B4-BE49-F238E27FC236}">
                <a16:creationId xmlns:a16="http://schemas.microsoft.com/office/drawing/2014/main" xmlns="" id="{A6EF6BE9-CADA-8445-A11E-F7CC3D6A14C7}"/>
              </a:ext>
            </a:extLst>
          </p:cNvPr>
          <p:cNvSpPr>
            <a:spLocks/>
          </p:cNvSpPr>
          <p:nvPr userDrawn="1"/>
        </p:nvSpPr>
        <p:spPr bwMode="auto">
          <a:xfrm rot="16200000">
            <a:off x="3944126" y="-1826544"/>
            <a:ext cx="4318917" cy="8640728"/>
          </a:xfrm>
          <a:custGeom>
            <a:avLst/>
            <a:gdLst>
              <a:gd name="T0" fmla="*/ 0 w 1493"/>
              <a:gd name="T1" fmla="*/ 0 h 2987"/>
              <a:gd name="T2" fmla="*/ 0 w 1493"/>
              <a:gd name="T3" fmla="*/ 2987 h 2987"/>
              <a:gd name="T4" fmla="*/ 1493 w 1493"/>
              <a:gd name="T5" fmla="*/ 1491 h 2987"/>
              <a:gd name="T6" fmla="*/ 0 w 1493"/>
              <a:gd name="T7" fmla="*/ 0 h 2987"/>
            </a:gdLst>
            <a:ahLst/>
            <a:cxnLst>
              <a:cxn ang="0">
                <a:pos x="T0" y="T1"/>
              </a:cxn>
              <a:cxn ang="0">
                <a:pos x="T2" y="T3"/>
              </a:cxn>
              <a:cxn ang="0">
                <a:pos x="T4" y="T5"/>
              </a:cxn>
              <a:cxn ang="0">
                <a:pos x="T6" y="T7"/>
              </a:cxn>
            </a:cxnLst>
            <a:rect l="0" t="0" r="r" b="b"/>
            <a:pathLst>
              <a:path w="1493" h="2987">
                <a:moveTo>
                  <a:pt x="0" y="0"/>
                </a:moveTo>
                <a:lnTo>
                  <a:pt x="0" y="2987"/>
                </a:lnTo>
                <a:lnTo>
                  <a:pt x="1493" y="1491"/>
                </a:lnTo>
                <a:lnTo>
                  <a:pt x="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0">
            <a:extLst>
              <a:ext uri="{FF2B5EF4-FFF2-40B4-BE49-F238E27FC236}">
                <a16:creationId xmlns:a16="http://schemas.microsoft.com/office/drawing/2014/main" xmlns="" id="{81460AD5-20F0-AE4F-A1B1-5D8EC159E87A}"/>
              </a:ext>
            </a:extLst>
          </p:cNvPr>
          <p:cNvSpPr>
            <a:spLocks/>
          </p:cNvSpPr>
          <p:nvPr userDrawn="1"/>
        </p:nvSpPr>
        <p:spPr bwMode="auto">
          <a:xfrm rot="16200000">
            <a:off x="3513103" y="24833"/>
            <a:ext cx="5180965" cy="10341681"/>
          </a:xfrm>
          <a:custGeom>
            <a:avLst/>
            <a:gdLst>
              <a:gd name="T0" fmla="*/ 0 w 1791"/>
              <a:gd name="T1" fmla="*/ 3526 h 3575"/>
              <a:gd name="T2" fmla="*/ 0 w 1791"/>
              <a:gd name="T3" fmla="*/ 3575 h 3575"/>
              <a:gd name="T4" fmla="*/ 1791 w 1791"/>
              <a:gd name="T5" fmla="*/ 1785 h 3575"/>
              <a:gd name="T6" fmla="*/ 0 w 1791"/>
              <a:gd name="T7" fmla="*/ 0 h 3575"/>
              <a:gd name="T8" fmla="*/ 0 w 1791"/>
              <a:gd name="T9" fmla="*/ 43 h 3575"/>
              <a:gd name="T10" fmla="*/ 1743 w 1791"/>
              <a:gd name="T11" fmla="*/ 1785 h 3575"/>
              <a:gd name="T12" fmla="*/ 0 w 1791"/>
              <a:gd name="T13" fmla="*/ 3526 h 3575"/>
            </a:gdLst>
            <a:ahLst/>
            <a:cxnLst>
              <a:cxn ang="0">
                <a:pos x="T0" y="T1"/>
              </a:cxn>
              <a:cxn ang="0">
                <a:pos x="T2" y="T3"/>
              </a:cxn>
              <a:cxn ang="0">
                <a:pos x="T4" y="T5"/>
              </a:cxn>
              <a:cxn ang="0">
                <a:pos x="T6" y="T7"/>
              </a:cxn>
              <a:cxn ang="0">
                <a:pos x="T8" y="T9"/>
              </a:cxn>
              <a:cxn ang="0">
                <a:pos x="T10" y="T11"/>
              </a:cxn>
              <a:cxn ang="0">
                <a:pos x="T12" y="T13"/>
              </a:cxn>
            </a:cxnLst>
            <a:rect l="0" t="0" r="r" b="b"/>
            <a:pathLst>
              <a:path w="1791" h="3575">
                <a:moveTo>
                  <a:pt x="0" y="3526"/>
                </a:moveTo>
                <a:lnTo>
                  <a:pt x="0" y="3575"/>
                </a:lnTo>
                <a:lnTo>
                  <a:pt x="1791" y="1785"/>
                </a:lnTo>
                <a:lnTo>
                  <a:pt x="0" y="0"/>
                </a:lnTo>
                <a:lnTo>
                  <a:pt x="0" y="43"/>
                </a:lnTo>
                <a:lnTo>
                  <a:pt x="1743" y="1785"/>
                </a:lnTo>
                <a:lnTo>
                  <a:pt x="0" y="352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
            <a:extLst>
              <a:ext uri="{FF2B5EF4-FFF2-40B4-BE49-F238E27FC236}">
                <a16:creationId xmlns:a16="http://schemas.microsoft.com/office/drawing/2014/main" xmlns="" id="{13FE24BE-D234-AC4F-841B-FE35A40834DE}"/>
              </a:ext>
            </a:extLst>
          </p:cNvPr>
          <p:cNvSpPr>
            <a:spLocks/>
          </p:cNvSpPr>
          <p:nvPr userDrawn="1"/>
        </p:nvSpPr>
        <p:spPr bwMode="auto">
          <a:xfrm rot="16200000">
            <a:off x="4800388" y="3831730"/>
            <a:ext cx="2591928" cy="5039219"/>
          </a:xfrm>
          <a:custGeom>
            <a:avLst/>
            <a:gdLst>
              <a:gd name="T0" fmla="*/ 43 w 896"/>
              <a:gd name="T1" fmla="*/ 871 h 1742"/>
              <a:gd name="T2" fmla="*/ 896 w 896"/>
              <a:gd name="T3" fmla="*/ 24 h 1742"/>
              <a:gd name="T4" fmla="*/ 872 w 896"/>
              <a:gd name="T5" fmla="*/ 0 h 1742"/>
              <a:gd name="T6" fmla="*/ 0 w 896"/>
              <a:gd name="T7" fmla="*/ 871 h 1742"/>
              <a:gd name="T8" fmla="*/ 872 w 896"/>
              <a:gd name="T9" fmla="*/ 1742 h 1742"/>
              <a:gd name="T10" fmla="*/ 896 w 896"/>
              <a:gd name="T11" fmla="*/ 1718 h 1742"/>
              <a:gd name="T12" fmla="*/ 43 w 896"/>
              <a:gd name="T13" fmla="*/ 871 h 1742"/>
            </a:gdLst>
            <a:ahLst/>
            <a:cxnLst>
              <a:cxn ang="0">
                <a:pos x="T0" y="T1"/>
              </a:cxn>
              <a:cxn ang="0">
                <a:pos x="T2" y="T3"/>
              </a:cxn>
              <a:cxn ang="0">
                <a:pos x="T4" y="T5"/>
              </a:cxn>
              <a:cxn ang="0">
                <a:pos x="T6" y="T7"/>
              </a:cxn>
              <a:cxn ang="0">
                <a:pos x="T8" y="T9"/>
              </a:cxn>
              <a:cxn ang="0">
                <a:pos x="T10" y="T11"/>
              </a:cxn>
              <a:cxn ang="0">
                <a:pos x="T12" y="T13"/>
              </a:cxn>
            </a:cxnLst>
            <a:rect l="0" t="0" r="r" b="b"/>
            <a:pathLst>
              <a:path w="896" h="1742">
                <a:moveTo>
                  <a:pt x="43" y="871"/>
                </a:moveTo>
                <a:lnTo>
                  <a:pt x="896" y="24"/>
                </a:lnTo>
                <a:lnTo>
                  <a:pt x="872" y="0"/>
                </a:lnTo>
                <a:lnTo>
                  <a:pt x="0" y="871"/>
                </a:lnTo>
                <a:lnTo>
                  <a:pt x="872" y="1742"/>
                </a:lnTo>
                <a:lnTo>
                  <a:pt x="896" y="1718"/>
                </a:lnTo>
                <a:lnTo>
                  <a:pt x="43" y="8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
            <a:extLst>
              <a:ext uri="{FF2B5EF4-FFF2-40B4-BE49-F238E27FC236}">
                <a16:creationId xmlns:a16="http://schemas.microsoft.com/office/drawing/2014/main" xmlns="" id="{EA84B11F-2C04-5147-A565-3A77B4ADA3D7}"/>
              </a:ext>
            </a:extLst>
          </p:cNvPr>
          <p:cNvSpPr>
            <a:spLocks/>
          </p:cNvSpPr>
          <p:nvPr userDrawn="1"/>
        </p:nvSpPr>
        <p:spPr bwMode="auto">
          <a:xfrm rot="16200000">
            <a:off x="174837" y="5133480"/>
            <a:ext cx="1753023" cy="1683597"/>
          </a:xfrm>
          <a:custGeom>
            <a:avLst/>
            <a:gdLst>
              <a:gd name="T0" fmla="*/ 48 w 606"/>
              <a:gd name="T1" fmla="*/ 0 h 582"/>
              <a:gd name="T2" fmla="*/ 0 w 606"/>
              <a:gd name="T3" fmla="*/ 0 h 582"/>
              <a:gd name="T4" fmla="*/ 587 w 606"/>
              <a:gd name="T5" fmla="*/ 582 h 582"/>
              <a:gd name="T6" fmla="*/ 606 w 606"/>
              <a:gd name="T7" fmla="*/ 563 h 582"/>
              <a:gd name="T8" fmla="*/ 48 w 606"/>
              <a:gd name="T9" fmla="*/ 0 h 582"/>
            </a:gdLst>
            <a:ahLst/>
            <a:cxnLst>
              <a:cxn ang="0">
                <a:pos x="T0" y="T1"/>
              </a:cxn>
              <a:cxn ang="0">
                <a:pos x="T2" y="T3"/>
              </a:cxn>
              <a:cxn ang="0">
                <a:pos x="T4" y="T5"/>
              </a:cxn>
              <a:cxn ang="0">
                <a:pos x="T6" y="T7"/>
              </a:cxn>
              <a:cxn ang="0">
                <a:pos x="T8" y="T9"/>
              </a:cxn>
            </a:cxnLst>
            <a:rect l="0" t="0" r="r" b="b"/>
            <a:pathLst>
              <a:path w="606" h="582">
                <a:moveTo>
                  <a:pt x="48" y="0"/>
                </a:moveTo>
                <a:lnTo>
                  <a:pt x="0" y="0"/>
                </a:lnTo>
                <a:lnTo>
                  <a:pt x="587" y="582"/>
                </a:lnTo>
                <a:lnTo>
                  <a:pt x="606" y="563"/>
                </a:lnTo>
                <a:lnTo>
                  <a:pt x="4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2">
            <a:extLst>
              <a:ext uri="{FF2B5EF4-FFF2-40B4-BE49-F238E27FC236}">
                <a16:creationId xmlns:a16="http://schemas.microsoft.com/office/drawing/2014/main" xmlns="" id="{444C3DA6-FAA0-644A-AD03-FF85870863A9}"/>
              </a:ext>
            </a:extLst>
          </p:cNvPr>
          <p:cNvSpPr>
            <a:spLocks/>
          </p:cNvSpPr>
          <p:nvPr userDrawn="1"/>
        </p:nvSpPr>
        <p:spPr bwMode="auto">
          <a:xfrm rot="16200000">
            <a:off x="10270631" y="5127693"/>
            <a:ext cx="2464646" cy="2406791"/>
          </a:xfrm>
          <a:custGeom>
            <a:avLst/>
            <a:gdLst>
              <a:gd name="T0" fmla="*/ 0 w 852"/>
              <a:gd name="T1" fmla="*/ 832 h 832"/>
              <a:gd name="T2" fmla="*/ 43 w 852"/>
              <a:gd name="T3" fmla="*/ 832 h 832"/>
              <a:gd name="T4" fmla="*/ 852 w 852"/>
              <a:gd name="T5" fmla="*/ 24 h 832"/>
              <a:gd name="T6" fmla="*/ 833 w 852"/>
              <a:gd name="T7" fmla="*/ 0 h 832"/>
              <a:gd name="T8" fmla="*/ 0 w 852"/>
              <a:gd name="T9" fmla="*/ 832 h 832"/>
            </a:gdLst>
            <a:ahLst/>
            <a:cxnLst>
              <a:cxn ang="0">
                <a:pos x="T0" y="T1"/>
              </a:cxn>
              <a:cxn ang="0">
                <a:pos x="T2" y="T3"/>
              </a:cxn>
              <a:cxn ang="0">
                <a:pos x="T4" y="T5"/>
              </a:cxn>
              <a:cxn ang="0">
                <a:pos x="T6" y="T7"/>
              </a:cxn>
              <a:cxn ang="0">
                <a:pos x="T8" y="T9"/>
              </a:cxn>
            </a:cxnLst>
            <a:rect l="0" t="0" r="r" b="b"/>
            <a:pathLst>
              <a:path w="852" h="832">
                <a:moveTo>
                  <a:pt x="0" y="832"/>
                </a:moveTo>
                <a:lnTo>
                  <a:pt x="43" y="832"/>
                </a:lnTo>
                <a:lnTo>
                  <a:pt x="852" y="24"/>
                </a:lnTo>
                <a:lnTo>
                  <a:pt x="833" y="0"/>
                </a:lnTo>
                <a:lnTo>
                  <a:pt x="0" y="8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a:extLst>
              <a:ext uri="{FF2B5EF4-FFF2-40B4-BE49-F238E27FC236}">
                <a16:creationId xmlns:a16="http://schemas.microsoft.com/office/drawing/2014/main" xmlns="" id="{2233C454-AA5E-9C42-9258-591CC7688480}"/>
              </a:ext>
            </a:extLst>
          </p:cNvPr>
          <p:cNvSpPr>
            <a:spLocks/>
          </p:cNvSpPr>
          <p:nvPr userDrawn="1"/>
        </p:nvSpPr>
        <p:spPr bwMode="auto">
          <a:xfrm rot="16200000">
            <a:off x="4363579" y="-880605"/>
            <a:ext cx="3480012" cy="6887705"/>
          </a:xfrm>
          <a:custGeom>
            <a:avLst/>
            <a:gdLst>
              <a:gd name="T0" fmla="*/ 0 w 1203"/>
              <a:gd name="T1" fmla="*/ 33 h 2381"/>
              <a:gd name="T2" fmla="*/ 1155 w 1203"/>
              <a:gd name="T3" fmla="*/ 1188 h 2381"/>
              <a:gd name="T4" fmla="*/ 0 w 1203"/>
              <a:gd name="T5" fmla="*/ 2347 h 2381"/>
              <a:gd name="T6" fmla="*/ 14 w 1203"/>
              <a:gd name="T7" fmla="*/ 2357 h 2381"/>
              <a:gd name="T8" fmla="*/ 14 w 1203"/>
              <a:gd name="T9" fmla="*/ 2381 h 2381"/>
              <a:gd name="T10" fmla="*/ 1203 w 1203"/>
              <a:gd name="T11" fmla="*/ 1188 h 2381"/>
              <a:gd name="T12" fmla="*/ 14 w 1203"/>
              <a:gd name="T13" fmla="*/ 0 h 2381"/>
              <a:gd name="T14" fmla="*/ 14 w 1203"/>
              <a:gd name="T15" fmla="*/ 24 h 2381"/>
              <a:gd name="T16" fmla="*/ 0 w 1203"/>
              <a:gd name="T17" fmla="*/ 33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3" h="2381">
                <a:moveTo>
                  <a:pt x="0" y="33"/>
                </a:moveTo>
                <a:lnTo>
                  <a:pt x="1155" y="1188"/>
                </a:lnTo>
                <a:lnTo>
                  <a:pt x="0" y="2347"/>
                </a:lnTo>
                <a:lnTo>
                  <a:pt x="14" y="2357"/>
                </a:lnTo>
                <a:lnTo>
                  <a:pt x="14" y="2381"/>
                </a:lnTo>
                <a:lnTo>
                  <a:pt x="1203" y="1188"/>
                </a:lnTo>
                <a:lnTo>
                  <a:pt x="14" y="0"/>
                </a:lnTo>
                <a:lnTo>
                  <a:pt x="14" y="24"/>
                </a:lnTo>
                <a:lnTo>
                  <a:pt x="0"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368717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4_Custom Layou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1987534" y="0"/>
            <a:ext cx="8216935" cy="6003944"/>
          </a:xfrm>
          <a:custGeom>
            <a:avLst/>
            <a:gdLst>
              <a:gd name="connsiteX0" fmla="*/ 4108468 w 8216935"/>
              <a:gd name="connsiteY0" fmla="*/ 4091148 h 6003944"/>
              <a:gd name="connsiteX1" fmla="*/ 5064866 w 8216935"/>
              <a:gd name="connsiteY1" fmla="*/ 5047546 h 6003944"/>
              <a:gd name="connsiteX2" fmla="*/ 4108468 w 8216935"/>
              <a:gd name="connsiteY2" fmla="*/ 6003944 h 6003944"/>
              <a:gd name="connsiteX3" fmla="*/ 3152070 w 8216935"/>
              <a:gd name="connsiteY3" fmla="*/ 5047546 h 6003944"/>
              <a:gd name="connsiteX4" fmla="*/ 5159158 w 8216935"/>
              <a:gd name="connsiteY4" fmla="*/ 3040458 h 6003944"/>
              <a:gd name="connsiteX5" fmla="*/ 6115556 w 8216935"/>
              <a:gd name="connsiteY5" fmla="*/ 3996856 h 6003944"/>
              <a:gd name="connsiteX6" fmla="*/ 5159158 w 8216935"/>
              <a:gd name="connsiteY6" fmla="*/ 4953253 h 6003944"/>
              <a:gd name="connsiteX7" fmla="*/ 4202760 w 8216935"/>
              <a:gd name="connsiteY7" fmla="*/ 3996855 h 6003944"/>
              <a:gd name="connsiteX8" fmla="*/ 3057778 w 8216935"/>
              <a:gd name="connsiteY8" fmla="*/ 3040458 h 6003944"/>
              <a:gd name="connsiteX9" fmla="*/ 4014176 w 8216935"/>
              <a:gd name="connsiteY9" fmla="*/ 3996856 h 6003944"/>
              <a:gd name="connsiteX10" fmla="*/ 3057778 w 8216935"/>
              <a:gd name="connsiteY10" fmla="*/ 4953254 h 6003944"/>
              <a:gd name="connsiteX11" fmla="*/ 2101381 w 8216935"/>
              <a:gd name="connsiteY11" fmla="*/ 3996856 h 6003944"/>
              <a:gd name="connsiteX12" fmla="*/ 6209848 w 8216935"/>
              <a:gd name="connsiteY12" fmla="*/ 1989768 h 6003944"/>
              <a:gd name="connsiteX13" fmla="*/ 7166245 w 8216935"/>
              <a:gd name="connsiteY13" fmla="*/ 2946165 h 6003944"/>
              <a:gd name="connsiteX14" fmla="*/ 6209848 w 8216935"/>
              <a:gd name="connsiteY14" fmla="*/ 3902562 h 6003944"/>
              <a:gd name="connsiteX15" fmla="*/ 5253450 w 8216935"/>
              <a:gd name="connsiteY15" fmla="*/ 2946165 h 6003944"/>
              <a:gd name="connsiteX16" fmla="*/ 4108468 w 8216935"/>
              <a:gd name="connsiteY16" fmla="*/ 1989768 h 6003944"/>
              <a:gd name="connsiteX17" fmla="*/ 5064866 w 8216935"/>
              <a:gd name="connsiteY17" fmla="*/ 2946166 h 6003944"/>
              <a:gd name="connsiteX18" fmla="*/ 4108468 w 8216935"/>
              <a:gd name="connsiteY18" fmla="*/ 3902562 h 6003944"/>
              <a:gd name="connsiteX19" fmla="*/ 3152070 w 8216935"/>
              <a:gd name="connsiteY19" fmla="*/ 2946165 h 6003944"/>
              <a:gd name="connsiteX20" fmla="*/ 2007088 w 8216935"/>
              <a:gd name="connsiteY20" fmla="*/ 1989768 h 6003944"/>
              <a:gd name="connsiteX21" fmla="*/ 2963485 w 8216935"/>
              <a:gd name="connsiteY21" fmla="*/ 2946165 h 6003944"/>
              <a:gd name="connsiteX22" fmla="*/ 2007088 w 8216935"/>
              <a:gd name="connsiteY22" fmla="*/ 3902562 h 6003944"/>
              <a:gd name="connsiteX23" fmla="*/ 1050691 w 8216935"/>
              <a:gd name="connsiteY23" fmla="*/ 2946165 h 6003944"/>
              <a:gd name="connsiteX24" fmla="*/ 5159158 w 8216935"/>
              <a:gd name="connsiteY24" fmla="*/ 939079 h 6003944"/>
              <a:gd name="connsiteX25" fmla="*/ 6115556 w 8216935"/>
              <a:gd name="connsiteY25" fmla="*/ 1895476 h 6003944"/>
              <a:gd name="connsiteX26" fmla="*/ 5159158 w 8216935"/>
              <a:gd name="connsiteY26" fmla="*/ 2851872 h 6003944"/>
              <a:gd name="connsiteX27" fmla="*/ 4202760 w 8216935"/>
              <a:gd name="connsiteY27" fmla="*/ 1895475 h 6003944"/>
              <a:gd name="connsiteX28" fmla="*/ 3057778 w 8216935"/>
              <a:gd name="connsiteY28" fmla="*/ 939079 h 6003944"/>
              <a:gd name="connsiteX29" fmla="*/ 4014176 w 8216935"/>
              <a:gd name="connsiteY29" fmla="*/ 1895476 h 6003944"/>
              <a:gd name="connsiteX30" fmla="*/ 3057778 w 8216935"/>
              <a:gd name="connsiteY30" fmla="*/ 2851872 h 6003944"/>
              <a:gd name="connsiteX31" fmla="*/ 2101381 w 8216935"/>
              <a:gd name="connsiteY31" fmla="*/ 1895476 h 6003944"/>
              <a:gd name="connsiteX32" fmla="*/ 956398 w 8216935"/>
              <a:gd name="connsiteY32" fmla="*/ 939078 h 6003944"/>
              <a:gd name="connsiteX33" fmla="*/ 1912795 w 8216935"/>
              <a:gd name="connsiteY33" fmla="*/ 1895475 h 6003944"/>
              <a:gd name="connsiteX34" fmla="*/ 956398 w 8216935"/>
              <a:gd name="connsiteY34" fmla="*/ 2851872 h 6003944"/>
              <a:gd name="connsiteX35" fmla="*/ 0 w 8216935"/>
              <a:gd name="connsiteY35" fmla="*/ 1895476 h 6003944"/>
              <a:gd name="connsiteX36" fmla="*/ 7260537 w 8216935"/>
              <a:gd name="connsiteY36" fmla="*/ 939078 h 6003944"/>
              <a:gd name="connsiteX37" fmla="*/ 8216935 w 8216935"/>
              <a:gd name="connsiteY37" fmla="*/ 1895475 h 6003944"/>
              <a:gd name="connsiteX38" fmla="*/ 7260537 w 8216935"/>
              <a:gd name="connsiteY38" fmla="*/ 2851872 h 6003944"/>
              <a:gd name="connsiteX39" fmla="*/ 6304140 w 8216935"/>
              <a:gd name="connsiteY39" fmla="*/ 1895475 h 6003944"/>
              <a:gd name="connsiteX40" fmla="*/ 6098235 w 8216935"/>
              <a:gd name="connsiteY40" fmla="*/ 0 h 6003944"/>
              <a:gd name="connsiteX41" fmla="*/ 6321460 w 8216935"/>
              <a:gd name="connsiteY41" fmla="*/ 0 h 6003944"/>
              <a:gd name="connsiteX42" fmla="*/ 7166245 w 8216935"/>
              <a:gd name="connsiteY42" fmla="*/ 844785 h 6003944"/>
              <a:gd name="connsiteX43" fmla="*/ 6209848 w 8216935"/>
              <a:gd name="connsiteY43" fmla="*/ 1801183 h 6003944"/>
              <a:gd name="connsiteX44" fmla="*/ 5253450 w 8216935"/>
              <a:gd name="connsiteY44" fmla="*/ 844785 h 6003944"/>
              <a:gd name="connsiteX45" fmla="*/ 4408665 w 8216935"/>
              <a:gd name="connsiteY45" fmla="*/ 0 h 6003944"/>
              <a:gd name="connsiteX46" fmla="*/ 5909651 w 8216935"/>
              <a:gd name="connsiteY46" fmla="*/ 0 h 6003944"/>
              <a:gd name="connsiteX47" fmla="*/ 5159158 w 8216935"/>
              <a:gd name="connsiteY47" fmla="*/ 750492 h 6003944"/>
              <a:gd name="connsiteX48" fmla="*/ 3996857 w 8216935"/>
              <a:gd name="connsiteY48" fmla="*/ 0 h 6003944"/>
              <a:gd name="connsiteX49" fmla="*/ 4220079 w 8216935"/>
              <a:gd name="connsiteY49" fmla="*/ 0 h 6003944"/>
              <a:gd name="connsiteX50" fmla="*/ 5064865 w 8216935"/>
              <a:gd name="connsiteY50" fmla="*/ 844786 h 6003944"/>
              <a:gd name="connsiteX51" fmla="*/ 4108468 w 8216935"/>
              <a:gd name="connsiteY51" fmla="*/ 1801184 h 6003944"/>
              <a:gd name="connsiteX52" fmla="*/ 3152070 w 8216935"/>
              <a:gd name="connsiteY52" fmla="*/ 844786 h 6003944"/>
              <a:gd name="connsiteX53" fmla="*/ 2307284 w 8216935"/>
              <a:gd name="connsiteY53" fmla="*/ 0 h 6003944"/>
              <a:gd name="connsiteX54" fmla="*/ 3808272 w 8216935"/>
              <a:gd name="connsiteY54" fmla="*/ 0 h 6003944"/>
              <a:gd name="connsiteX55" fmla="*/ 3057778 w 8216935"/>
              <a:gd name="connsiteY55" fmla="*/ 750494 h 6003944"/>
              <a:gd name="connsiteX56" fmla="*/ 1895477 w 8216935"/>
              <a:gd name="connsiteY56" fmla="*/ 0 h 6003944"/>
              <a:gd name="connsiteX57" fmla="*/ 2118699 w 8216935"/>
              <a:gd name="connsiteY57" fmla="*/ 0 h 6003944"/>
              <a:gd name="connsiteX58" fmla="*/ 2963485 w 8216935"/>
              <a:gd name="connsiteY58" fmla="*/ 844786 h 6003944"/>
              <a:gd name="connsiteX59" fmla="*/ 2007088 w 8216935"/>
              <a:gd name="connsiteY59" fmla="*/ 1801184 h 6003944"/>
              <a:gd name="connsiteX60" fmla="*/ 1050691 w 8216935"/>
              <a:gd name="connsiteY60" fmla="*/ 844786 h 600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8216935" h="6003944">
                <a:moveTo>
                  <a:pt x="4108468" y="4091148"/>
                </a:moveTo>
                <a:lnTo>
                  <a:pt x="5064866" y="5047546"/>
                </a:lnTo>
                <a:lnTo>
                  <a:pt x="4108468" y="6003944"/>
                </a:lnTo>
                <a:lnTo>
                  <a:pt x="3152070" y="5047546"/>
                </a:lnTo>
                <a:close/>
                <a:moveTo>
                  <a:pt x="5159158" y="3040458"/>
                </a:moveTo>
                <a:lnTo>
                  <a:pt x="6115556" y="3996856"/>
                </a:lnTo>
                <a:lnTo>
                  <a:pt x="5159158" y="4953253"/>
                </a:lnTo>
                <a:lnTo>
                  <a:pt x="4202760" y="3996855"/>
                </a:lnTo>
                <a:close/>
                <a:moveTo>
                  <a:pt x="3057778" y="3040458"/>
                </a:moveTo>
                <a:lnTo>
                  <a:pt x="4014176" y="3996856"/>
                </a:lnTo>
                <a:lnTo>
                  <a:pt x="3057778" y="4953254"/>
                </a:lnTo>
                <a:lnTo>
                  <a:pt x="2101381" y="3996856"/>
                </a:lnTo>
                <a:close/>
                <a:moveTo>
                  <a:pt x="6209848" y="1989768"/>
                </a:moveTo>
                <a:lnTo>
                  <a:pt x="7166245" y="2946165"/>
                </a:lnTo>
                <a:lnTo>
                  <a:pt x="6209848" y="3902562"/>
                </a:lnTo>
                <a:lnTo>
                  <a:pt x="5253450" y="2946165"/>
                </a:lnTo>
                <a:close/>
                <a:moveTo>
                  <a:pt x="4108468" y="1989768"/>
                </a:moveTo>
                <a:lnTo>
                  <a:pt x="5064866" y="2946166"/>
                </a:lnTo>
                <a:lnTo>
                  <a:pt x="4108468" y="3902562"/>
                </a:lnTo>
                <a:lnTo>
                  <a:pt x="3152070" y="2946165"/>
                </a:lnTo>
                <a:close/>
                <a:moveTo>
                  <a:pt x="2007088" y="1989768"/>
                </a:moveTo>
                <a:lnTo>
                  <a:pt x="2963485" y="2946165"/>
                </a:lnTo>
                <a:lnTo>
                  <a:pt x="2007088" y="3902562"/>
                </a:lnTo>
                <a:lnTo>
                  <a:pt x="1050691" y="2946165"/>
                </a:lnTo>
                <a:close/>
                <a:moveTo>
                  <a:pt x="5159158" y="939079"/>
                </a:moveTo>
                <a:lnTo>
                  <a:pt x="6115556" y="1895476"/>
                </a:lnTo>
                <a:lnTo>
                  <a:pt x="5159158" y="2851872"/>
                </a:lnTo>
                <a:lnTo>
                  <a:pt x="4202760" y="1895475"/>
                </a:lnTo>
                <a:close/>
                <a:moveTo>
                  <a:pt x="3057778" y="939079"/>
                </a:moveTo>
                <a:lnTo>
                  <a:pt x="4014176" y="1895476"/>
                </a:lnTo>
                <a:lnTo>
                  <a:pt x="3057778" y="2851872"/>
                </a:lnTo>
                <a:lnTo>
                  <a:pt x="2101381" y="1895476"/>
                </a:lnTo>
                <a:close/>
                <a:moveTo>
                  <a:pt x="956398" y="939078"/>
                </a:moveTo>
                <a:lnTo>
                  <a:pt x="1912795" y="1895475"/>
                </a:lnTo>
                <a:lnTo>
                  <a:pt x="956398" y="2851872"/>
                </a:lnTo>
                <a:lnTo>
                  <a:pt x="0" y="1895476"/>
                </a:lnTo>
                <a:close/>
                <a:moveTo>
                  <a:pt x="7260537" y="939078"/>
                </a:moveTo>
                <a:lnTo>
                  <a:pt x="8216935" y="1895475"/>
                </a:lnTo>
                <a:lnTo>
                  <a:pt x="7260537" y="2851872"/>
                </a:lnTo>
                <a:lnTo>
                  <a:pt x="6304140" y="1895475"/>
                </a:lnTo>
                <a:close/>
                <a:moveTo>
                  <a:pt x="6098235" y="0"/>
                </a:moveTo>
                <a:lnTo>
                  <a:pt x="6321460" y="0"/>
                </a:lnTo>
                <a:lnTo>
                  <a:pt x="7166245" y="844785"/>
                </a:lnTo>
                <a:lnTo>
                  <a:pt x="6209848" y="1801183"/>
                </a:lnTo>
                <a:lnTo>
                  <a:pt x="5253450" y="844785"/>
                </a:lnTo>
                <a:close/>
                <a:moveTo>
                  <a:pt x="4408665" y="0"/>
                </a:moveTo>
                <a:lnTo>
                  <a:pt x="5909651" y="0"/>
                </a:lnTo>
                <a:lnTo>
                  <a:pt x="5159158" y="750492"/>
                </a:lnTo>
                <a:close/>
                <a:moveTo>
                  <a:pt x="3996857" y="0"/>
                </a:moveTo>
                <a:lnTo>
                  <a:pt x="4220079" y="0"/>
                </a:lnTo>
                <a:lnTo>
                  <a:pt x="5064865" y="844786"/>
                </a:lnTo>
                <a:lnTo>
                  <a:pt x="4108468" y="1801184"/>
                </a:lnTo>
                <a:lnTo>
                  <a:pt x="3152070" y="844786"/>
                </a:lnTo>
                <a:close/>
                <a:moveTo>
                  <a:pt x="2307284" y="0"/>
                </a:moveTo>
                <a:lnTo>
                  <a:pt x="3808272" y="0"/>
                </a:lnTo>
                <a:lnTo>
                  <a:pt x="3057778" y="750494"/>
                </a:lnTo>
                <a:close/>
                <a:moveTo>
                  <a:pt x="1895477" y="0"/>
                </a:moveTo>
                <a:lnTo>
                  <a:pt x="2118699" y="0"/>
                </a:lnTo>
                <a:lnTo>
                  <a:pt x="2963485" y="844786"/>
                </a:lnTo>
                <a:lnTo>
                  <a:pt x="2007088" y="1801184"/>
                </a:lnTo>
                <a:lnTo>
                  <a:pt x="1050691" y="844786"/>
                </a:lnTo>
                <a:close/>
              </a:path>
            </a:pathLst>
          </a:custGeom>
        </p:spPr>
        <p:txBody>
          <a:bodyPr wrap="square">
            <a:noAutofit/>
          </a:bodyPr>
          <a:lstStyle/>
          <a:p>
            <a:endParaRPr lang="en-US"/>
          </a:p>
        </p:txBody>
      </p:sp>
    </p:spTree>
    <p:extLst>
      <p:ext uri="{BB962C8B-B14F-4D97-AF65-F5344CB8AC3E}">
        <p14:creationId xmlns:p14="http://schemas.microsoft.com/office/powerpoint/2010/main" xmlns="" val="2198088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F6D19B25-4AAB-473C-BFEF-28AF94F465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1A56F748-147E-4BDF-BCB9-56A85FBD55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C0F02B5-B929-46EC-BA44-5CEC20A9E2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9525E-A3F3-403C-9767-94F93EA1D165}" type="datetimeFigureOut">
              <a:rPr lang="zh-CN" altLang="en-US" smtClean="0"/>
              <a:pPr/>
              <a:t>2023/6/2</a:t>
            </a:fld>
            <a:endParaRPr lang="zh-CN" altLang="en-US"/>
          </a:p>
        </p:txBody>
      </p:sp>
      <p:sp>
        <p:nvSpPr>
          <p:cNvPr id="5" name="页脚占位符 4">
            <a:extLst>
              <a:ext uri="{FF2B5EF4-FFF2-40B4-BE49-F238E27FC236}">
                <a16:creationId xmlns:a16="http://schemas.microsoft.com/office/drawing/2014/main" xmlns="" id="{0D086E28-9043-46FD-B5E3-5DB3834DD9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CFCA8449-469F-4458-A7F3-159D3087EE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F1111C-C26D-41A7-9050-C98D282923B9}" type="slidenum">
              <a:rPr lang="zh-CN" altLang="en-US" smtClean="0"/>
              <a:pPr/>
              <a:t>‹#›</a:t>
            </a:fld>
            <a:endParaRPr lang="zh-CN" altLang="en-US"/>
          </a:p>
        </p:txBody>
      </p:sp>
    </p:spTree>
    <p:extLst>
      <p:ext uri="{BB962C8B-B14F-4D97-AF65-F5344CB8AC3E}">
        <p14:creationId xmlns:p14="http://schemas.microsoft.com/office/powerpoint/2010/main" xmlns="" val="2915246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61" r:id="rId5"/>
    <p:sldLayoutId id="2147483680"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5" r:id="rId16"/>
    <p:sldLayoutId id="2147483696" r:id="rId17"/>
    <p:sldLayoutId id="2147483697" r:id="rId18"/>
    <p:sldLayoutId id="2147483698" r:id="rId19"/>
    <p:sldLayoutId id="2147483699" r:id="rId20"/>
    <p:sldLayoutId id="2147483701" r:id="rId21"/>
    <p:sldLayoutId id="214748370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F40874A0-EA25-41B0-807A-9C52B43E5277}"/>
              </a:ext>
            </a:extLst>
          </p:cNvPr>
          <p:cNvPicPr>
            <a:picLocks noGrp="1" noChangeAspect="1"/>
          </p:cNvPicPr>
          <p:nvPr>
            <p:ph type="pic" sz="quarter" idx="10"/>
          </p:nvPr>
        </p:nvPicPr>
        <p:blipFill>
          <a:blip r:embed="rId3">
            <a:extLst>
              <a:ext uri="{28A0092B-C50C-407E-A947-70E740481C1C}">
                <a14:useLocalDpi xmlns:a14="http://schemas.microsoft.com/office/drawing/2010/main" xmlns=""/>
              </a:ext>
            </a:extLst>
          </a:blip>
          <a:srcRect/>
          <a:stretch>
            <a:fillRect/>
          </a:stretch>
        </p:blipFill>
        <p:spPr/>
      </p:pic>
      <p:sp>
        <p:nvSpPr>
          <p:cNvPr id="7" name="TextBox 4"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876CCB3A-1CA4-41B6-ABAB-C22F21C5703F}"/>
              </a:ext>
            </a:extLst>
          </p:cNvPr>
          <p:cNvSpPr txBox="1"/>
          <p:nvPr/>
        </p:nvSpPr>
        <p:spPr>
          <a:xfrm>
            <a:off x="1925811" y="1849498"/>
            <a:ext cx="7782900" cy="1862048"/>
          </a:xfrm>
          <a:prstGeom prst="rect">
            <a:avLst/>
          </a:prstGeom>
          <a:noFill/>
        </p:spPr>
        <p:txBody>
          <a:bodyPr wrap="none" rtlCol="0">
            <a:spAutoFit/>
          </a:bodyPr>
          <a:lstStyle/>
          <a:p>
            <a:pPr algn="ctr"/>
            <a:r>
              <a:rPr lang="zh-CN" altLang="en-US" sz="11500" b="1" i="1" spc="300" dirty="0" smtClean="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rPr>
              <a:t>存储的发展</a:t>
            </a:r>
            <a:endParaRPr lang="en-US" sz="11500" b="1" i="1" spc="300" dirty="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endParaRPr>
          </a:p>
        </p:txBody>
      </p:sp>
      <p:sp>
        <p:nvSpPr>
          <p:cNvPr id="10" name="文本框 9"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FFE92861-47DF-4435-BDBA-524D9339CA9C}"/>
              </a:ext>
            </a:extLst>
          </p:cNvPr>
          <p:cNvSpPr txBox="1"/>
          <p:nvPr/>
        </p:nvSpPr>
        <p:spPr>
          <a:xfrm>
            <a:off x="2390774" y="3929555"/>
            <a:ext cx="7534275" cy="584775"/>
          </a:xfrm>
          <a:prstGeom prst="rect">
            <a:avLst/>
          </a:prstGeom>
          <a:noFill/>
        </p:spPr>
        <p:txBody>
          <a:bodyPr wrap="square" rtlCol="0">
            <a:spAutoFit/>
          </a:bodyPr>
          <a:lstStyle/>
          <a:p>
            <a:pPr algn="dist"/>
            <a:r>
              <a:rPr lang="id-ID" altLang="zh-CN" sz="1600" b="1" dirty="0">
                <a:solidFill>
                  <a:schemeClr val="bg1"/>
                </a:solidFill>
                <a:latin typeface="+mj-lt"/>
                <a:cs typeface="Poppins" panose="00000500000000000000" pitchFamily="50" charset="0"/>
              </a:rPr>
              <a:t>Technology Presentation Template</a:t>
            </a:r>
          </a:p>
          <a:p>
            <a:pPr algn="dist"/>
            <a:endParaRPr lang="zh-CN" altLang="en-US" sz="1600" b="1" dirty="0">
              <a:latin typeface="+mj-lt"/>
            </a:endParaRPr>
          </a:p>
        </p:txBody>
      </p:sp>
      <p:sp>
        <p:nvSpPr>
          <p:cNvPr id="11" name="Freeform 62"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67242081-C54F-4D2A-A216-AE2FFD7DDF9F}"/>
              </a:ext>
            </a:extLst>
          </p:cNvPr>
          <p:cNvSpPr>
            <a:spLocks noEditPoints="1"/>
          </p:cNvSpPr>
          <p:nvPr/>
        </p:nvSpPr>
        <p:spPr bwMode="auto">
          <a:xfrm>
            <a:off x="4921287" y="6468579"/>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50000"/>
            </a:schemeClr>
          </a:solidFill>
          <a:ln>
            <a:noFill/>
          </a:ln>
          <a:extLst>
            <a:ext uri="{91240B29-F687-4f45-9708-019B960494DF}">
              <a14:hiddenLine xmlns:a14="http://schemas.microsoft.com/office/drawing/2010/main" xmlns:p14="http://schemas.microsoft.com/office/powerpoint/2010/main" xmlns:am3d="http://schemas.microsoft.com/office/drawing/2017/model3d" xmlns:mc="http://schemas.openxmlformats.org/markup-compatibility/2006" xmlns:a16="http://schemas.microsoft.com/office/drawing/2014/main" xmlns="" w="9525">
                <a:solidFill>
                  <a:srgbClr val="000000"/>
                </a:solidFill>
                <a:round/>
                <a:headEnd/>
                <a:tailEnd/>
              </a14:hiddenLine>
            </a:ext>
          </a:extLst>
        </p:spPr>
        <p:txBody>
          <a:bodyPr/>
          <a:lstStyle/>
          <a:p>
            <a:pPr algn="l"/>
            <a:endParaRPr lang="en-US" sz="1000" dirty="0">
              <a:solidFill>
                <a:schemeClr val="bg1">
                  <a:lumMod val="75000"/>
                </a:schemeClr>
              </a:solidFill>
              <a:latin typeface="Advent Pro" panose="02000506040000020004" pitchFamily="2" charset="0"/>
              <a:ea typeface="Roboto Condensed" panose="02000000000000000000" pitchFamily="2" charset="0"/>
            </a:endParaRPr>
          </a:p>
        </p:txBody>
      </p:sp>
      <p:sp>
        <p:nvSpPr>
          <p:cNvPr id="12" name="TextBox 4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700916D9-7156-4B96-A5F6-7C7BA6732783}"/>
              </a:ext>
            </a:extLst>
          </p:cNvPr>
          <p:cNvSpPr txBox="1"/>
          <p:nvPr/>
        </p:nvSpPr>
        <p:spPr>
          <a:xfrm>
            <a:off x="5096275" y="6409189"/>
            <a:ext cx="2202847" cy="246221"/>
          </a:xfrm>
          <a:prstGeom prst="rect">
            <a:avLst/>
          </a:prstGeom>
          <a:noFill/>
        </p:spPr>
        <p:txBody>
          <a:bodyPr wrap="none" rtlCol="0">
            <a:spAutoFit/>
          </a:bodyPr>
          <a:lstStyle/>
          <a:p>
            <a:pPr algn="l"/>
            <a:r>
              <a:rPr lang="en-US" sz="1000" spc="300" dirty="0" err="1">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2" name="e7d195523061f1c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e7d195523061f1c03a90ee8e42cb24248e56383cd534985688F9F494128731F165EE95AB4B0C0A38076AAEA07667B1565C446FC45FF01DFB0E885BCDBDF3A284F3DB14DA61DD97F0BAB2E6C668FB493184BEA2B79408FB094EB53969616FE837C4DDA931FB4B50B287CB9E976CD8A286A6B09202195C1175A3DD2481D60CC400D4B189D647C28541</a:t>
            </a:r>
            <a:endParaRPr lang="zh-CN" altLang="en-US" sz="100"/>
          </a:p>
        </p:txBody>
      </p:sp>
    </p:spTree>
    <p:extLst>
      <p:ext uri="{BB962C8B-B14F-4D97-AF65-F5344CB8AC3E}">
        <p14:creationId xmlns:p14="http://schemas.microsoft.com/office/powerpoint/2010/main" xmlns="" val="1264864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581900" y="2114550"/>
            <a:ext cx="6591300" cy="6591300"/>
          </a:xfrm>
          <a:prstGeom prst="rect">
            <a:avLst/>
          </a:prstGeom>
        </p:spPr>
      </p:pic>
      <p:sp>
        <p:nvSpPr>
          <p:cNvPr id="9" name="TextBox 8"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F1F695CE-13FB-9647-B4A8-4FCE9C965C99}"/>
              </a:ext>
            </a:extLst>
          </p:cNvPr>
          <p:cNvSpPr txBox="1"/>
          <p:nvPr/>
        </p:nvSpPr>
        <p:spPr>
          <a:xfrm>
            <a:off x="997649" y="2064326"/>
            <a:ext cx="10196702" cy="2123658"/>
          </a:xfrm>
          <a:prstGeom prst="rect">
            <a:avLst/>
          </a:prstGeom>
          <a:noFill/>
        </p:spPr>
        <p:txBody>
          <a:bodyPr wrap="none" lIns="0" tIns="0" rIns="0" bIns="0" rtlCol="0">
            <a:spAutoFit/>
          </a:bodyPr>
          <a:lstStyle/>
          <a:p>
            <a:r>
              <a:rPr lang="vi-VN" sz="13800" spc="300" dirty="0">
                <a:solidFill>
                  <a:schemeClr val="bg1">
                    <a:lumMod val="95000"/>
                  </a:schemeClr>
                </a:solidFill>
                <a:ea typeface="Open Sans SemiBold" panose="020B0706030804020204" pitchFamily="34" charset="0"/>
                <a:cs typeface="Open Sans SemiBold" panose="020B0706030804020204" pitchFamily="34" charset="0"/>
              </a:rPr>
              <a:t>Services Kit</a:t>
            </a:r>
          </a:p>
        </p:txBody>
      </p:sp>
      <p:pic>
        <p:nvPicPr>
          <p:cNvPr id="4" name="图片 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20006094">
            <a:off x="9312085" y="-1083382"/>
            <a:ext cx="5164228" cy="5164228"/>
          </a:xfrm>
          <a:prstGeom prst="rect">
            <a:avLst/>
          </a:prstGeom>
        </p:spPr>
      </p:pic>
      <p:pic>
        <p:nvPicPr>
          <p:cNvPr id="48" name="图片 4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096000" y="5660572"/>
            <a:ext cx="3091541" cy="3091541"/>
          </a:xfrm>
          <a:prstGeom prst="rect">
            <a:avLst/>
          </a:prstGeom>
        </p:spPr>
      </p:pic>
      <p:sp>
        <p:nvSpPr>
          <p:cNvPr id="6"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pic>
        <p:nvPicPr>
          <p:cNvPr id="51" name="图片 50"/>
          <p:cNvPicPr/>
          <p:nvPr/>
        </p:nvPicPr>
        <p:blipFill>
          <a:blip r:embed="rId6"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149291" y="2967446"/>
            <a:ext cx="4357395" cy="3293395"/>
          </a:xfrm>
          <a:prstGeom prst="rect">
            <a:avLst/>
          </a:prstGeom>
          <a:noFill/>
          <a:ln>
            <a:noFill/>
          </a:ln>
        </p:spPr>
      </p:pic>
      <p:sp>
        <p:nvSpPr>
          <p:cNvPr id="45057" name="Rectangle 1"/>
          <p:cNvSpPr>
            <a:spLocks noChangeArrowheads="1"/>
          </p:cNvSpPr>
          <p:nvPr/>
        </p:nvSpPr>
        <p:spPr bwMode="auto">
          <a:xfrm>
            <a:off x="2733870" y="531844"/>
            <a:ext cx="4264090" cy="1225872"/>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en-US" altLang="zh-CN" sz="4000" b="1" i="0" u="none" strike="noStrike" cap="none" normalizeH="0" baseline="0" dirty="0" smtClean="0">
                <a:ln>
                  <a:noFill/>
                </a:ln>
                <a:solidFill>
                  <a:schemeClr val="tx1"/>
                </a:solidFill>
                <a:effectLst/>
                <a:latin typeface="Calibri"/>
                <a:ea typeface="方正大标宋_GBK"/>
                <a:cs typeface="Times New Roman" pitchFamily="18" charset="0"/>
              </a:rPr>
              <a:t>3</a:t>
            </a:r>
            <a:r>
              <a:rPr kumimoji="0" lang="en-US" altLang="zh-CN" sz="4000" b="1" i="0" u="none" strike="noStrike" cap="none" normalizeH="0" baseline="0" dirty="0" smtClean="0" bmk="">
                <a:ln>
                  <a:noFill/>
                </a:ln>
                <a:solidFill>
                  <a:schemeClr val="tx1"/>
                </a:solidFill>
                <a:effectLst/>
                <a:latin typeface="Calibri"/>
                <a:ea typeface="方正大标宋_GBK"/>
                <a:cs typeface="Times New Roman" pitchFamily="18" charset="0"/>
              </a:rPr>
              <a:t>D NAND</a:t>
            </a:r>
            <a:r>
              <a:rPr kumimoji="0" lang="zh-CN" altLang="en-US" sz="4000" b="1" i="0" u="none" strike="noStrike" cap="none" normalizeH="0" baseline="0" dirty="0" smtClean="0" bmk="_Toc136605560">
                <a:ln>
                  <a:noFill/>
                </a:ln>
                <a:solidFill>
                  <a:schemeClr val="tx1"/>
                </a:solidFill>
                <a:effectLst/>
                <a:latin typeface="Calibri"/>
                <a:ea typeface="方正大标宋_GBK"/>
                <a:cs typeface="Times New Roman" pitchFamily="18" charset="0"/>
              </a:rPr>
              <a:t>闪存</a:t>
            </a:r>
            <a:endParaRPr kumimoji="0" lang="zh-CN" altLang="en-US" sz="4000" b="1" i="0" u="none" strike="noStrike" cap="none" normalizeH="0" baseline="0" dirty="0" smtClean="0">
              <a:ln>
                <a:noFill/>
              </a:ln>
              <a:solidFill>
                <a:schemeClr val="tx1"/>
              </a:solidFill>
              <a:effectLst/>
              <a:latin typeface="Calibri"/>
              <a:ea typeface="宋体" pitchFamily="2" charset="-122"/>
              <a:cs typeface="Times New Roman"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3" name="矩形 52"/>
          <p:cNvSpPr/>
          <p:nvPr/>
        </p:nvSpPr>
        <p:spPr>
          <a:xfrm>
            <a:off x="780661" y="1612936"/>
            <a:ext cx="4696408" cy="923330"/>
          </a:xfrm>
          <a:prstGeom prst="rect">
            <a:avLst/>
          </a:prstGeom>
        </p:spPr>
        <p:txBody>
          <a:bodyPr wrap="square">
            <a:spAutoFit/>
          </a:bodyPr>
          <a:lstStyle/>
          <a:p>
            <a:pPr indent="457200"/>
            <a:r>
              <a:rPr lang="zh-CN" altLang="en-US" dirty="0" smtClean="0"/>
              <a:t>通过磁性存储方法的阴霾迷雾之旅，终于在硅晶体管技术和非易失存储器的联姻中画上句号。</a:t>
            </a:r>
            <a:endParaRPr lang="zh-CN" altLang="en-US" dirty="0"/>
          </a:p>
        </p:txBody>
      </p:sp>
      <p:sp>
        <p:nvSpPr>
          <p:cNvPr id="54" name="矩形 53"/>
          <p:cNvSpPr/>
          <p:nvPr/>
        </p:nvSpPr>
        <p:spPr>
          <a:xfrm>
            <a:off x="4242316" y="2444820"/>
            <a:ext cx="5060303" cy="923330"/>
          </a:xfrm>
          <a:prstGeom prst="rect">
            <a:avLst/>
          </a:prstGeom>
        </p:spPr>
        <p:txBody>
          <a:bodyPr wrap="square">
            <a:spAutoFit/>
          </a:bodyPr>
          <a:lstStyle/>
          <a:p>
            <a:pPr indent="457200"/>
            <a:r>
              <a:rPr lang="zh-CN" altLang="en-US" dirty="0" smtClean="0"/>
              <a:t>到了</a:t>
            </a:r>
            <a:r>
              <a:rPr lang="en-US" dirty="0" smtClean="0"/>
              <a:t>60</a:t>
            </a:r>
            <a:r>
              <a:rPr lang="zh-CN" altLang="en-US" dirty="0" smtClean="0"/>
              <a:t>年代和</a:t>
            </a:r>
            <a:r>
              <a:rPr lang="en-US" dirty="0" smtClean="0"/>
              <a:t>70</a:t>
            </a:r>
            <a:r>
              <a:rPr lang="zh-CN" altLang="en-US" dirty="0" smtClean="0"/>
              <a:t>年代，数千个晶体管被压缩到硅芯片中，制造成本已经显著降低，可以用数千美元而不是数百万美元来建造完整的计算机。</a:t>
            </a:r>
          </a:p>
        </p:txBody>
      </p:sp>
      <p:sp>
        <p:nvSpPr>
          <p:cNvPr id="45059" name="Rectangle 3"/>
          <p:cNvSpPr>
            <a:spLocks noChangeArrowheads="1"/>
          </p:cNvSpPr>
          <p:nvPr/>
        </p:nvSpPr>
        <p:spPr bwMode="auto">
          <a:xfrm>
            <a:off x="4273420" y="3631918"/>
            <a:ext cx="4170784" cy="20512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ts val="22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Calibri"/>
                <a:ea typeface="方正大标宋_GBK"/>
                <a:cs typeface="Times New Roman" pitchFamily="18" charset="0"/>
              </a:rPr>
              <a:t>1980</a:t>
            </a:r>
            <a:r>
              <a:rPr kumimoji="0" lang="zh-CN" altLang="en-US" b="0" i="0" u="none" strike="noStrike" cap="none" normalizeH="0" baseline="0" dirty="0" smtClean="0">
                <a:ln>
                  <a:noFill/>
                </a:ln>
                <a:solidFill>
                  <a:schemeClr val="tx1"/>
                </a:solidFill>
                <a:effectLst/>
                <a:latin typeface="Calibri"/>
                <a:ea typeface="方正大标宋_GBK"/>
                <a:cs typeface="Times New Roman" pitchFamily="18" charset="0"/>
              </a:rPr>
              <a:t>年东芝发明了第一个快闪存储芯片，由于存储的数据只能通过强紫外光（如</a:t>
            </a:r>
            <a:r>
              <a:rPr kumimoji="0" lang="en-US" altLang="zh-CN" b="0" i="0" u="none" strike="noStrike" cap="none" normalizeH="0" baseline="0" dirty="0" smtClean="0">
                <a:ln>
                  <a:noFill/>
                </a:ln>
                <a:solidFill>
                  <a:schemeClr val="tx1"/>
                </a:solidFill>
                <a:effectLst/>
                <a:latin typeface="Calibri"/>
                <a:ea typeface="方正大标宋_GBK"/>
                <a:cs typeface="Times New Roman" pitchFamily="18" charset="0"/>
              </a:rPr>
              <a:t>EPROM</a:t>
            </a:r>
            <a:r>
              <a:rPr kumimoji="0" lang="zh-CN" altLang="en-US" b="0" i="0" u="none" strike="noStrike" cap="none" normalizeH="0" baseline="0" dirty="0" smtClean="0">
                <a:ln>
                  <a:noFill/>
                </a:ln>
                <a:solidFill>
                  <a:schemeClr val="tx1"/>
                </a:solidFill>
                <a:effectLst/>
                <a:latin typeface="Calibri"/>
                <a:ea typeface="方正大标宋_GBK"/>
                <a:cs typeface="Times New Roman" pitchFamily="18" charset="0"/>
              </a:rPr>
              <a:t>芯片）擦除，因此“快闪”这个词出现了。然而，我们要等到</a:t>
            </a:r>
            <a:r>
              <a:rPr kumimoji="0" lang="en-US" altLang="zh-CN" b="0" i="0" u="none" strike="noStrike" cap="none" normalizeH="0" baseline="0" dirty="0" smtClean="0">
                <a:ln>
                  <a:noFill/>
                </a:ln>
                <a:solidFill>
                  <a:schemeClr val="tx1"/>
                </a:solidFill>
                <a:effectLst/>
                <a:latin typeface="Calibri"/>
                <a:ea typeface="方正大标宋_GBK"/>
                <a:cs typeface="Times New Roman" pitchFamily="18" charset="0"/>
              </a:rPr>
              <a:t>1994</a:t>
            </a:r>
            <a:r>
              <a:rPr kumimoji="0" lang="zh-CN" altLang="en-US" b="0" i="0" u="none" strike="noStrike" cap="none" normalizeH="0" baseline="0" dirty="0" smtClean="0">
                <a:ln>
                  <a:noFill/>
                </a:ln>
                <a:solidFill>
                  <a:schemeClr val="tx1"/>
                </a:solidFill>
                <a:effectLst/>
                <a:latin typeface="Calibri"/>
                <a:ea typeface="方正大标宋_GBK"/>
                <a:cs typeface="Times New Roman" pitchFamily="18" charset="0"/>
              </a:rPr>
              <a:t>年才有第一款</a:t>
            </a:r>
            <a:r>
              <a:rPr kumimoji="0" lang="en-US" altLang="zh-CN" b="0" i="0" u="none" strike="noStrike" cap="none" normalizeH="0" baseline="0" dirty="0" smtClean="0">
                <a:ln>
                  <a:noFill/>
                </a:ln>
                <a:solidFill>
                  <a:schemeClr val="tx1"/>
                </a:solidFill>
                <a:effectLst/>
                <a:latin typeface="Calibri"/>
                <a:ea typeface="方正大标宋_GBK"/>
                <a:cs typeface="Times New Roman" pitchFamily="18" charset="0"/>
              </a:rPr>
              <a:t>NOR</a:t>
            </a:r>
            <a:r>
              <a:rPr kumimoji="0" lang="zh-CN" altLang="en-US" b="0" i="0" u="none" strike="noStrike" cap="none" normalizeH="0" baseline="0" dirty="0" smtClean="0">
                <a:ln>
                  <a:noFill/>
                </a:ln>
                <a:solidFill>
                  <a:schemeClr val="tx1"/>
                </a:solidFill>
                <a:effectLst/>
                <a:latin typeface="Calibri"/>
                <a:ea typeface="方正大标宋_GBK"/>
                <a:cs typeface="Times New Roman" pitchFamily="18" charset="0"/>
              </a:rPr>
              <a:t>型</a:t>
            </a:r>
            <a:r>
              <a:rPr kumimoji="0" lang="en-US" altLang="zh-CN" b="0" i="0" u="none" strike="noStrike" cap="none" normalizeH="0" baseline="0" dirty="0" err="1" smtClean="0">
                <a:ln>
                  <a:noFill/>
                </a:ln>
                <a:solidFill>
                  <a:schemeClr val="tx1"/>
                </a:solidFill>
                <a:effectLst/>
                <a:latin typeface="Calibri"/>
                <a:ea typeface="方正大标宋_GBK"/>
                <a:cs typeface="Times New Roman" pitchFamily="18" charset="0"/>
              </a:rPr>
              <a:t>CompactFlash</a:t>
            </a:r>
            <a:r>
              <a:rPr kumimoji="0" lang="zh-CN" altLang="en-US" b="0" i="0" u="none" strike="noStrike" cap="none" normalizeH="0" baseline="0" dirty="0" smtClean="0">
                <a:ln>
                  <a:noFill/>
                </a:ln>
                <a:solidFill>
                  <a:schemeClr val="tx1"/>
                </a:solidFill>
                <a:effectLst/>
                <a:latin typeface="Calibri"/>
                <a:ea typeface="方正大标宋_GBK"/>
                <a:cs typeface="Times New Roman" pitchFamily="18" charset="0"/>
              </a:rPr>
              <a:t>存储卡，以及</a:t>
            </a:r>
            <a:r>
              <a:rPr kumimoji="0" lang="en-US" altLang="zh-CN" b="0" i="0" u="none" strike="noStrike" cap="none" normalizeH="0" baseline="0" dirty="0" smtClean="0">
                <a:ln>
                  <a:noFill/>
                </a:ln>
                <a:solidFill>
                  <a:schemeClr val="tx1"/>
                </a:solidFill>
                <a:effectLst/>
                <a:latin typeface="Calibri"/>
                <a:ea typeface="方正大标宋_GBK"/>
                <a:cs typeface="Times New Roman" pitchFamily="18" charset="0"/>
              </a:rPr>
              <a:t>1995</a:t>
            </a:r>
            <a:r>
              <a:rPr kumimoji="0" lang="zh-CN" altLang="en-US" b="0" i="0" u="none" strike="noStrike" cap="none" normalizeH="0" baseline="0" dirty="0" smtClean="0">
                <a:ln>
                  <a:noFill/>
                </a:ln>
                <a:solidFill>
                  <a:schemeClr val="tx1"/>
                </a:solidFill>
                <a:effectLst/>
                <a:latin typeface="Calibri"/>
                <a:ea typeface="方正大标宋_GBK"/>
                <a:cs typeface="Times New Roman" pitchFamily="18" charset="0"/>
              </a:rPr>
              <a:t>年的</a:t>
            </a:r>
            <a:r>
              <a:rPr kumimoji="0" lang="en-US" altLang="zh-CN" b="0" i="0" u="none" strike="noStrike" cap="none" normalizeH="0" baseline="0" dirty="0" smtClean="0">
                <a:ln>
                  <a:noFill/>
                </a:ln>
                <a:solidFill>
                  <a:schemeClr val="tx1"/>
                </a:solidFill>
                <a:effectLst/>
                <a:latin typeface="Calibri"/>
                <a:ea typeface="方正大标宋_GBK"/>
                <a:cs typeface="Times New Roman" pitchFamily="18" charset="0"/>
              </a:rPr>
              <a:t>NAND</a:t>
            </a:r>
            <a:r>
              <a:rPr kumimoji="0" lang="zh-CN" altLang="en-US" b="0" i="0" u="none" strike="noStrike" cap="none" normalizeH="0" baseline="0" dirty="0" smtClean="0">
                <a:ln>
                  <a:noFill/>
                </a:ln>
                <a:solidFill>
                  <a:schemeClr val="tx1"/>
                </a:solidFill>
                <a:effectLst/>
                <a:latin typeface="Calibri"/>
                <a:ea typeface="方正大标宋_GBK"/>
                <a:cs typeface="Times New Roman" pitchFamily="18" charset="0"/>
              </a:rPr>
              <a:t>型</a:t>
            </a:r>
            <a:r>
              <a:rPr kumimoji="0" lang="en-US" altLang="zh-CN" b="0" i="0" u="none" strike="noStrike" cap="none" normalizeH="0" baseline="0" dirty="0" err="1" smtClean="0">
                <a:ln>
                  <a:noFill/>
                </a:ln>
                <a:solidFill>
                  <a:schemeClr val="tx1"/>
                </a:solidFill>
                <a:effectLst/>
                <a:latin typeface="Calibri"/>
                <a:ea typeface="方正大标宋_GBK"/>
                <a:cs typeface="Times New Roman" pitchFamily="18" charset="0"/>
              </a:rPr>
              <a:t>SmartMedia</a:t>
            </a:r>
            <a:r>
              <a:rPr kumimoji="0" lang="zh-CN" altLang="en-US" b="0" i="0" u="none" strike="noStrike" cap="none" normalizeH="0" baseline="0" dirty="0" smtClean="0">
                <a:ln>
                  <a:noFill/>
                </a:ln>
                <a:solidFill>
                  <a:schemeClr val="tx1"/>
                </a:solidFill>
                <a:effectLst/>
                <a:latin typeface="Calibri"/>
                <a:ea typeface="方正大标宋_GBK"/>
                <a:cs typeface="Times New Roman" pitchFamily="18" charset="0"/>
              </a:rPr>
              <a:t>存储卡。</a:t>
            </a:r>
            <a:endParaRPr kumimoji="0" lang="zh-CN" altLang="en-US"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18940307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93649583-216D-465C-976F-B8B485753EB8}"/>
              </a:ext>
            </a:extLst>
          </p:cNvPr>
          <p:cNvPicPr>
            <a:picLocks noGrp="1" noChangeAspect="1"/>
          </p:cNvPicPr>
          <p:nvPr>
            <p:ph type="pic" sz="quarter" idx="10"/>
          </p:nvPr>
        </p:nvPicPr>
        <p:blipFill>
          <a:blip r:embed="rId2">
            <a:extLst>
              <a:ext uri="{28A0092B-C50C-407E-A947-70E740481C1C}">
                <a14:useLocalDpi xmlns:a14="http://schemas.microsoft.com/office/drawing/2010/main" xmlns=""/>
              </a:ext>
            </a:extLst>
          </a:blip>
          <a:srcRect/>
          <a:stretch>
            <a:fillRect/>
          </a:stretch>
        </p:blipFill>
        <p:spPr/>
      </p:pic>
      <p:sp>
        <p:nvSpPr>
          <p:cNvPr id="7" name="TextBox 4"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BD8D05C7-153E-4B6E-A913-AD6B92905D1F}"/>
              </a:ext>
            </a:extLst>
          </p:cNvPr>
          <p:cNvSpPr txBox="1"/>
          <p:nvPr/>
        </p:nvSpPr>
        <p:spPr>
          <a:xfrm>
            <a:off x="222319" y="362930"/>
            <a:ext cx="4051101" cy="1862048"/>
          </a:xfrm>
          <a:prstGeom prst="rect">
            <a:avLst/>
          </a:prstGeom>
          <a:noFill/>
        </p:spPr>
        <p:txBody>
          <a:bodyPr wrap="square" rtlCol="0">
            <a:spAutoFit/>
          </a:bodyPr>
          <a:lstStyle/>
          <a:p>
            <a:pPr algn="ctr"/>
            <a:r>
              <a:rPr lang="en-US" altLang="zh-CN" sz="8800" spc="300" dirty="0" smtClean="0">
                <a:solidFill>
                  <a:schemeClr val="bg1"/>
                </a:solidFill>
                <a:latin typeface="+mj-lt"/>
                <a:ea typeface="Open Sans" panose="020B0606030504020204" pitchFamily="34" charset="0"/>
                <a:cs typeface="Rajdhani Bold" panose="02000000000000000000" pitchFamily="2" charset="0"/>
              </a:rPr>
              <a:t>PART</a:t>
            </a:r>
            <a:r>
              <a:rPr lang="en-US" altLang="zh-CN" sz="8800" spc="300" dirty="0" smtClean="0">
                <a:solidFill>
                  <a:schemeClr val="bg1"/>
                </a:solidFill>
                <a:ea typeface="Open Sans" panose="020B0606030504020204" pitchFamily="34" charset="0"/>
                <a:cs typeface="Rajdhani Bold" panose="02000000000000000000" pitchFamily="2" charset="0"/>
              </a:rPr>
              <a:t>2</a:t>
            </a:r>
            <a:r>
              <a:rPr lang="en-US" altLang="zh-CN" sz="11500" b="1" spc="300" dirty="0" smtClean="0">
                <a:solidFill>
                  <a:schemeClr val="bg1"/>
                </a:solidFill>
                <a:latin typeface="+mj-lt"/>
                <a:ea typeface="Open Sans" panose="020B0606030504020204" pitchFamily="34" charset="0"/>
                <a:cs typeface="Rajdhani Bold" panose="02000000000000000000" pitchFamily="2" charset="0"/>
              </a:rPr>
              <a:t> </a:t>
            </a:r>
            <a:endParaRPr lang="en-US" sz="11500" b="1" spc="300" dirty="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endParaRPr>
          </a:p>
        </p:txBody>
      </p:sp>
      <p:sp>
        <p:nvSpPr>
          <p:cNvPr id="8" name="文本框 7"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4A4626EE-E482-41DD-82CD-5F64A02ABB0A}"/>
              </a:ext>
            </a:extLst>
          </p:cNvPr>
          <p:cNvSpPr txBox="1"/>
          <p:nvPr/>
        </p:nvSpPr>
        <p:spPr>
          <a:xfrm>
            <a:off x="2168752" y="4022802"/>
            <a:ext cx="7534275" cy="584775"/>
          </a:xfrm>
          <a:prstGeom prst="rect">
            <a:avLst/>
          </a:prstGeom>
          <a:noFill/>
        </p:spPr>
        <p:txBody>
          <a:bodyPr wrap="square" rtlCol="0">
            <a:spAutoFit/>
          </a:bodyPr>
          <a:lstStyle/>
          <a:p>
            <a:pPr algn="dist"/>
            <a:r>
              <a:rPr lang="id-ID" altLang="zh-CN" sz="1600" b="1" dirty="0">
                <a:solidFill>
                  <a:schemeClr val="bg1"/>
                </a:solidFill>
                <a:latin typeface="+mj-lt"/>
                <a:cs typeface="Poppins" panose="00000500000000000000" pitchFamily="50" charset="0"/>
              </a:rPr>
              <a:t>Technology Presentation Template</a:t>
            </a:r>
          </a:p>
          <a:p>
            <a:pPr algn="dist"/>
            <a:endParaRPr lang="zh-CN" altLang="en-US" sz="1600" b="1" dirty="0">
              <a:latin typeface="+mj-lt"/>
            </a:endParaRPr>
          </a:p>
        </p:txBody>
      </p:sp>
      <p:sp>
        <p:nvSpPr>
          <p:cNvPr id="9" name="Freeform 62"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96AE08BD-82A7-4A25-8012-6C91688C3037}"/>
              </a:ext>
            </a:extLst>
          </p:cNvPr>
          <p:cNvSpPr>
            <a:spLocks noEditPoints="1"/>
          </p:cNvSpPr>
          <p:nvPr/>
        </p:nvSpPr>
        <p:spPr bwMode="auto">
          <a:xfrm>
            <a:off x="4921287" y="6468579"/>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50000"/>
            </a:schemeClr>
          </a:solidFill>
          <a:ln>
            <a:noFill/>
          </a:ln>
          <a:extLst>
            <a:ext uri="{91240B29-F687-4f45-9708-019B960494DF}">
              <a14:hiddenLine xmlns:a14="http://schemas.microsoft.com/office/drawing/2010/main" xmlns:p14="http://schemas.microsoft.com/office/powerpoint/2010/main" xmlns:am3d="http://schemas.microsoft.com/office/drawing/2017/model3d" xmlns:mc="http://schemas.openxmlformats.org/markup-compatibility/2006" xmlns:a16="http://schemas.microsoft.com/office/drawing/2014/main" xmlns="" w="9525">
                <a:solidFill>
                  <a:srgbClr val="000000"/>
                </a:solidFill>
                <a:round/>
                <a:headEnd/>
                <a:tailEnd/>
              </a14:hiddenLine>
            </a:ext>
          </a:extLst>
        </p:spPr>
        <p:txBody>
          <a:bodyPr/>
          <a:lstStyle/>
          <a:p>
            <a:pPr algn="l"/>
            <a:endParaRPr lang="en-US" sz="1000" dirty="0">
              <a:solidFill>
                <a:schemeClr val="bg1">
                  <a:lumMod val="75000"/>
                </a:schemeClr>
              </a:solidFill>
              <a:latin typeface="Advent Pro" panose="02000506040000020004" pitchFamily="2" charset="0"/>
              <a:ea typeface="Roboto Condensed" panose="02000000000000000000" pitchFamily="2" charset="0"/>
            </a:endParaRPr>
          </a:p>
        </p:txBody>
      </p:sp>
      <p:sp>
        <p:nvSpPr>
          <p:cNvPr id="10" name="TextBox 4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FF2C6EF7-5703-4B39-8BC5-2F61B490A90B}"/>
              </a:ext>
            </a:extLst>
          </p:cNvPr>
          <p:cNvSpPr txBox="1"/>
          <p:nvPr/>
        </p:nvSpPr>
        <p:spPr>
          <a:xfrm>
            <a:off x="5096275" y="6409189"/>
            <a:ext cx="2202847" cy="246221"/>
          </a:xfrm>
          <a:prstGeom prst="rect">
            <a:avLst/>
          </a:prstGeom>
          <a:noFill/>
        </p:spPr>
        <p:txBody>
          <a:bodyPr wrap="none" rtlCol="0">
            <a:spAutoFit/>
          </a:bodyPr>
          <a:lstStyle/>
          <a:p>
            <a:pPr algn="l"/>
            <a:r>
              <a:rPr lang="en-US" sz="1000" spc="300" dirty="0" err="1">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11" name="TextBox 4"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667CF800-9BFB-4765-9030-AECA0C22F3C2}"/>
              </a:ext>
            </a:extLst>
          </p:cNvPr>
          <p:cNvSpPr txBox="1"/>
          <p:nvPr/>
        </p:nvSpPr>
        <p:spPr>
          <a:xfrm>
            <a:off x="3082212" y="2180737"/>
            <a:ext cx="6263253" cy="3631763"/>
          </a:xfrm>
          <a:prstGeom prst="rect">
            <a:avLst/>
          </a:prstGeom>
          <a:noFill/>
        </p:spPr>
        <p:txBody>
          <a:bodyPr wrap="none" rtlCol="0">
            <a:spAutoFit/>
          </a:bodyPr>
          <a:lstStyle/>
          <a:p>
            <a:pPr lvl="0" algn="ctr"/>
            <a:r>
              <a:rPr lang="zh-CN" altLang="en-US" sz="11500" b="1" spc="300" dirty="0" smtClean="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rPr>
              <a:t>现代存储</a:t>
            </a:r>
            <a:endParaRPr lang="zh-CN" altLang="en-US" sz="9600" b="1" dirty="0" smtClean="0"/>
          </a:p>
          <a:p>
            <a:pPr algn="ctr"/>
            <a:endParaRPr lang="en-US" sz="11500" b="1" spc="300" dirty="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endParaRPr>
          </a:p>
        </p:txBody>
      </p:sp>
      <p:sp>
        <p:nvSpPr>
          <p:cNvPr id="2" name="e7d195523061f1c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e7d195523061f1c03a90ee8e42cb24248e56383cd534985688F9F494128731F165EE95AB4B0C0A38076AAEA07667B1565C446FC45FF01DFB0E885BCDBDF3A284F3DB14DA61DD97F0BAB2E6C668FB493184BEA2B79408FB094EB53969616FE837C4DDA931FB4B50B287CB9E976CD8A286A6B09202195C1175A3DD2481D60CC400D4B189D647C28541</a:t>
            </a:r>
            <a:endParaRPr lang="zh-CN" altLang="en-US" sz="100"/>
          </a:p>
        </p:txBody>
      </p:sp>
    </p:spTree>
    <p:extLst>
      <p:ext uri="{BB962C8B-B14F-4D97-AF65-F5344CB8AC3E}">
        <p14:creationId xmlns:p14="http://schemas.microsoft.com/office/powerpoint/2010/main" xmlns="" val="1324044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753101 h 6858000"/>
              <a:gd name="connsiteX3" fmla="*/ 11087101 w 12192000"/>
              <a:gd name="connsiteY3" fmla="*/ 6858000 h 6858000"/>
              <a:gd name="connsiteX4" fmla="*/ 1104899 w 12192000"/>
              <a:gd name="connsiteY4" fmla="*/ 6858000 h 6858000"/>
              <a:gd name="connsiteX5" fmla="*/ 0 w 12192000"/>
              <a:gd name="connsiteY5" fmla="*/ 57531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5753101"/>
                </a:lnTo>
                <a:lnTo>
                  <a:pt x="11087101" y="6858000"/>
                </a:lnTo>
                <a:lnTo>
                  <a:pt x="1104899" y="6858000"/>
                </a:lnTo>
                <a:lnTo>
                  <a:pt x="0" y="5753101"/>
                </a:lnTo>
                <a:close/>
              </a:path>
            </a:pathLst>
          </a:custGeom>
          <a:gradFill>
            <a:gsLst>
              <a:gs pos="0">
                <a:schemeClr val="accent1">
                  <a:alpha val="70000"/>
                </a:schemeClr>
              </a:gs>
              <a:gs pos="100000">
                <a:schemeClr val="accent4">
                  <a:alpha val="48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9"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2133601 h 6858000"/>
              <a:gd name="connsiteX3" fmla="*/ 7467601 w 12192000"/>
              <a:gd name="connsiteY3" fmla="*/ 6858000 h 6858000"/>
              <a:gd name="connsiteX4" fmla="*/ 4724399 w 12192000"/>
              <a:gd name="connsiteY4" fmla="*/ 6858000 h 6858000"/>
              <a:gd name="connsiteX5" fmla="*/ 0 w 12192000"/>
              <a:gd name="connsiteY5" fmla="*/ 213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2133601"/>
                </a:lnTo>
                <a:lnTo>
                  <a:pt x="7467601" y="6858000"/>
                </a:lnTo>
                <a:lnTo>
                  <a:pt x="4724399" y="6858000"/>
                </a:lnTo>
                <a:lnTo>
                  <a:pt x="0" y="2133601"/>
                </a:lnTo>
                <a:close/>
              </a:path>
            </a:pathLst>
          </a:custGeom>
          <a:gradFill>
            <a:gsLst>
              <a:gs pos="0">
                <a:schemeClr val="accent1">
                  <a:alpha val="53000"/>
                </a:schemeClr>
              </a:gs>
              <a:gs pos="100000">
                <a:schemeClr val="accent4">
                  <a:alpha val="58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1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838201" y="0"/>
            <a:ext cx="10515598" cy="6858000"/>
          </a:xfrm>
          <a:custGeom>
            <a:avLst/>
            <a:gdLst>
              <a:gd name="connsiteX0" fmla="*/ 1600201 w 10515598"/>
              <a:gd name="connsiteY0" fmla="*/ 0 h 6858000"/>
              <a:gd name="connsiteX1" fmla="*/ 8915397 w 10515598"/>
              <a:gd name="connsiteY1" fmla="*/ 0 h 6858000"/>
              <a:gd name="connsiteX2" fmla="*/ 10515598 w 10515598"/>
              <a:gd name="connsiteY2" fmla="*/ 1600201 h 6858000"/>
              <a:gd name="connsiteX3" fmla="*/ 5257799 w 10515598"/>
              <a:gd name="connsiteY3" fmla="*/ 6858000 h 6858000"/>
              <a:gd name="connsiteX4" fmla="*/ 0 w 10515598"/>
              <a:gd name="connsiteY4" fmla="*/ 160020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598" h="6858000">
                <a:moveTo>
                  <a:pt x="1600201" y="0"/>
                </a:moveTo>
                <a:lnTo>
                  <a:pt x="8915397" y="0"/>
                </a:lnTo>
                <a:lnTo>
                  <a:pt x="10515598" y="1600201"/>
                </a:lnTo>
                <a:lnTo>
                  <a:pt x="5257799" y="6858000"/>
                </a:lnTo>
                <a:lnTo>
                  <a:pt x="0" y="1600201"/>
                </a:lnTo>
                <a:close/>
              </a:path>
            </a:pathLst>
          </a:custGeom>
          <a:gradFill>
            <a:gsLst>
              <a:gs pos="0">
                <a:schemeClr val="accent1">
                  <a:alpha val="59000"/>
                </a:schemeClr>
              </a:gs>
              <a:gs pos="10000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txBox="1"/>
          <p:nvPr/>
        </p:nvSpPr>
        <p:spPr>
          <a:xfrm>
            <a:off x="449418" y="1798187"/>
            <a:ext cx="4783485" cy="4985980"/>
          </a:xfrm>
          <a:prstGeom prst="rect">
            <a:avLst/>
          </a:prstGeom>
          <a:noFill/>
        </p:spPr>
        <p:txBody>
          <a:bodyPr wrap="square" lIns="0" tIns="0" rIns="0" bIns="0" rtlCol="0">
            <a:spAutoFit/>
          </a:bodyPr>
          <a:lstStyle/>
          <a:p>
            <a:pPr indent="457200"/>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由于</a:t>
            </a: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执行时间比</a:t>
            </a: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读取指令的时间快得多，而且各个部件之间的读取速度不一样，所以</a:t>
            </a: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的存储器系统采用了一种分层次的结构。这些层次按照访问速度、成本和容量来排序。</a:t>
            </a:r>
            <a:endParaRPr lang="en-US" altLang="zh-CN"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indent="457200"/>
            <a:endParaRPr lang="en-US" altLang="zh-CN"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indent="457200"/>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在存储器层次结构中，最上层是寄存器。我们通常把</a:t>
            </a: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比作计算机的“大脑”，而寄存器则是</a:t>
            </a: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内部的元件，它不仅可以暂时存储指令、数据和地址，还是</a:t>
            </a: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运算时取指令和数据的地方。由于寄存器和</a:t>
            </a: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一样快，因此</a:t>
            </a: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能够很快地访问其中的数据。</a:t>
            </a:r>
            <a:endParaRPr lang="en-US" altLang="zh-CN"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indent="457200"/>
            <a:endPar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indent="457200"/>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紧随寄存器之后，就是高速缓存。</a:t>
            </a: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CPU Cache</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是存放在</a:t>
            </a: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里面用来暂时存放内存中的数据的一块存储空间。相对于主存，高速缓存拥有更快的访问速度，能够提高</a:t>
            </a: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的运行效率。</a:t>
            </a:r>
          </a:p>
        </p:txBody>
      </p:sp>
      <p:sp>
        <p:nvSpPr>
          <p:cNvPr id="15" name="TextBox 15">
            <a:extLst>
              <a:ext uri="{FF2B5EF4-FFF2-40B4-BE49-F238E27FC236}">
                <a16:creationId xmlns:a16="http://schemas.microsoft.com/office/drawing/2014/main" xmlns="" id="{1830A9E6-95EE-4A92-A508-4D8A17F37353}"/>
              </a:ext>
            </a:extLst>
          </p:cNvPr>
          <p:cNvSpPr txBox="1"/>
          <p:nvPr/>
        </p:nvSpPr>
        <p:spPr>
          <a:xfrm>
            <a:off x="398530" y="262217"/>
            <a:ext cx="4169731" cy="1323439"/>
          </a:xfrm>
          <a:prstGeom prst="rect">
            <a:avLst/>
          </a:prstGeom>
          <a:noFill/>
        </p:spPr>
        <p:txBody>
          <a:bodyPr wrap="none" rtlCol="0" anchor="b">
            <a:spAutoFit/>
          </a:bodyPr>
          <a:lstStyle/>
          <a:p>
            <a:r>
              <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Why</a:t>
            </a:r>
            <a:br>
              <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br>
            <a:r>
              <a:rPr 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Choose</a:t>
            </a:r>
            <a:r>
              <a:rPr lang="en-US" sz="40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Cache?</a:t>
            </a:r>
            <a:endParaRPr lang="id-ID"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9700590F-1A80-4078-80F5-7C610910232E}"/>
              </a:ext>
            </a:extLst>
          </p:cNvPr>
          <p:cNvSpPr txBox="1"/>
          <p:nvPr/>
        </p:nvSpPr>
        <p:spPr>
          <a:xfrm>
            <a:off x="5849483" y="5024712"/>
            <a:ext cx="5748006" cy="1754326"/>
          </a:xfrm>
          <a:prstGeom prst="rect">
            <a:avLst/>
          </a:prstGeom>
          <a:noFill/>
        </p:spPr>
        <p:txBody>
          <a:bodyPr wrap="square" rtlCol="0">
            <a:spAutoFit/>
          </a:bodyPr>
          <a:lstStyle/>
          <a:p>
            <a:pPr indent="457200"/>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存储器层次结构的最底层是磁盘。虽然磁盘的容量非常大，而且价格也更加便宜，但是相对于寄存器、高速缓存和主存而言，其访问效率要慢得多。因此，在设计计算机存储系统时，需要根据不同的应用场景和需求来选择合适的存储器结构，从而达到最佳的性能和成本平衡。</a:t>
            </a:r>
            <a:endParaRPr lang="zh-CN" altLang="en-US" sz="1200" dirty="0">
              <a:solidFill>
                <a:schemeClr val="bg1"/>
              </a:solidFill>
            </a:endParaRPr>
          </a:p>
        </p:txBody>
      </p:sp>
      <p:sp>
        <p:nvSpPr>
          <p:cNvPr id="3"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pic>
        <p:nvPicPr>
          <p:cNvPr id="18" name="图片 17"/>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5477766" y="461727"/>
            <a:ext cx="6337004" cy="4324941"/>
          </a:xfrm>
          <a:prstGeom prst="rect">
            <a:avLst/>
          </a:prstGeom>
          <a:noFill/>
          <a:ln>
            <a:noFill/>
          </a:ln>
        </p:spPr>
      </p:pic>
    </p:spTree>
    <p:extLst>
      <p:ext uri="{BB962C8B-B14F-4D97-AF65-F5344CB8AC3E}">
        <p14:creationId xmlns:p14="http://schemas.microsoft.com/office/powerpoint/2010/main" xmlns="" val="40415886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gs>
            <a:gs pos="0">
              <a:schemeClr val="tx2"/>
            </a:gs>
          </a:gsLst>
          <a:lin ang="2700000" scaled="1"/>
          <a:tileRect/>
        </a:gradFill>
        <a:effectLst/>
      </p:bgPr>
    </p:bg>
    <p:spTree>
      <p:nvGrpSpPr>
        <p:cNvPr id="1" name=""/>
        <p:cNvGrpSpPr/>
        <p:nvPr/>
      </p:nvGrpSpPr>
      <p:grpSpPr>
        <a:xfrm>
          <a:off x="0" y="0"/>
          <a:ext cx="0" cy="0"/>
          <a:chOff x="0" y="0"/>
          <a:chExt cx="0" cy="0"/>
        </a:xfrm>
      </p:grpSpPr>
      <p:sp>
        <p:nvSpPr>
          <p:cNvPr id="3" name="TextBox 66" descr="e7d195523061f1c03a90ee8e42cb24248e56383cd534985688F9F494128731F165EE95AB4B0C0A38076AAEA07667B1565C446FC45FF01DFB0E885BCDBDF3A284F3DB14DA61DD97F0BAB2E6C668FB493184BEA2B79408FB094EB53969616FE837C4DDA931FB4B50B287CB9E976CD8A286A6B09202195C1175A3DD2481D60CC400D4B189D647C28541"/>
          <p:cNvSpPr txBox="1"/>
          <p:nvPr/>
        </p:nvSpPr>
        <p:spPr>
          <a:xfrm>
            <a:off x="4687493" y="524828"/>
            <a:ext cx="2325894" cy="830997"/>
          </a:xfrm>
          <a:prstGeom prst="rect">
            <a:avLst/>
          </a:prstGeom>
          <a:noFill/>
        </p:spPr>
        <p:txBody>
          <a:bodyPr wrap="square" rtlCol="0">
            <a:spAutoFit/>
          </a:bodyPr>
          <a:lstStyle>
            <a:defPPr>
              <a:defRPr lang="zh-CN"/>
            </a:defPPr>
            <a:lvl1pPr>
              <a:defRPr sz="4800" b="1">
                <a:solidFill>
                  <a:schemeClr val="bg1"/>
                </a:solidFill>
                <a:effectLst>
                  <a:outerShdw blurRad="165100" dist="1625600" dir="19740000" sx="114000" sy="114000" algn="bl" rotWithShape="0">
                    <a:schemeClr val="bg1">
                      <a:alpha val="11000"/>
                    </a:schemeClr>
                  </a:outerShdw>
                </a:effectLst>
                <a:latin typeface="+mj-ea"/>
                <a:ea typeface="+mj-ea"/>
                <a:cs typeface="+mn-ea"/>
              </a:defRPr>
            </a:lvl1pPr>
          </a:lstStyle>
          <a:p>
            <a:r>
              <a:rPr lang="zh-CN" altLang="en-US" dirty="0" smtClean="0"/>
              <a:t>主存</a:t>
            </a:r>
            <a:endParaRPr lang="zh-CN" altLang="en-US" dirty="0"/>
          </a:p>
        </p:txBody>
      </p:sp>
      <p:sp>
        <p:nvSpPr>
          <p:cNvPr id="4" name="矩形 3" descr="e7d195523061f1c03a90ee8e42cb24248e56383cd534985688F9F494128731F165EE95AB4B0C0A38076AAEA07667B1565C446FC45FF01DFB0E885BCDBDF3A284F3DB14DA61DD97F0BAB2E6C668FB493184BEA2B79408FB094EB53969616FE837C4DDA931FB4B50B287CB9E976CD8A286A6B09202195C1175A3DD2481D60CC400D4B189D647C28541"/>
          <p:cNvSpPr/>
          <p:nvPr/>
        </p:nvSpPr>
        <p:spPr>
          <a:xfrm>
            <a:off x="173540" y="1261745"/>
            <a:ext cx="3900520" cy="1015663"/>
          </a:xfrm>
          <a:prstGeom prst="rect">
            <a:avLst/>
          </a:prstGeom>
        </p:spPr>
        <p:txBody>
          <a:bodyPr wrap="square">
            <a:spAutoFit/>
          </a:bodyPr>
          <a:lstStyle/>
          <a:p>
            <a:pPr>
              <a:lnSpc>
                <a:spcPct val="150000"/>
              </a:lnSpc>
            </a:pPr>
            <a:r>
              <a:rPr lang="en-US" altLang="en-US" sz="2800" dirty="0" smtClean="0">
                <a:solidFill>
                  <a:schemeClr val="bg1"/>
                </a:solidFill>
              </a:rPr>
              <a:t>1. </a:t>
            </a:r>
            <a:r>
              <a:rPr lang="zh-CN" altLang="en-US" sz="2800" dirty="0" smtClean="0">
                <a:solidFill>
                  <a:schemeClr val="bg1"/>
                </a:solidFill>
              </a:rPr>
              <a:t>随机存储器（</a:t>
            </a:r>
            <a:r>
              <a:rPr lang="en-US" altLang="zh-CN" sz="2800" dirty="0" smtClean="0">
                <a:solidFill>
                  <a:schemeClr val="bg1"/>
                </a:solidFill>
              </a:rPr>
              <a:t>RAM</a:t>
            </a:r>
            <a:r>
              <a:rPr lang="zh-CN" altLang="en-US" sz="2800" dirty="0" smtClean="0">
                <a:solidFill>
                  <a:schemeClr val="bg1"/>
                </a:solidFill>
              </a:rPr>
              <a:t>）</a:t>
            </a:r>
          </a:p>
          <a:p>
            <a:pPr>
              <a:lnSpc>
                <a:spcPct val="150000"/>
              </a:lnSpc>
            </a:pPr>
            <a:endParaRPr lang="zh-CN" altLang="en-US" sz="1200" dirty="0">
              <a:solidFill>
                <a:schemeClr val="bg1"/>
              </a:solidFill>
            </a:endParaRPr>
          </a:p>
        </p:txBody>
      </p:sp>
      <p:pic>
        <p:nvPicPr>
          <p:cNvPr id="2" name="图片 1" descr="e7d195523061f1c03a90ee8e42cb24248e56383cd534985688F9F494128731F165EE95AB4B0C0A38076AAEA07667B1565C446FC45FF01DFB0E885BCDBDF3A284F3DB14DA61DD97F0BAB2E6C668FB493184BEA2B79408FB094EB53969616FE837C4DDA931FB4B50B287CB9E976CD8A286A6B09202195C1175A3DD2481D60CC400D4B189D647C28541"/>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8175279" y="-199176"/>
            <a:ext cx="4436052" cy="4032775"/>
          </a:xfrm>
          <a:prstGeom prst="rect">
            <a:avLst/>
          </a:prstGeom>
        </p:spPr>
      </p:pic>
      <p:sp>
        <p:nvSpPr>
          <p:cNvPr id="12" name="Rectangle: Rounded Corners 16"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BD0F2C82-E307-4E9C-BD6E-DA32DAB4365B}"/>
              </a:ext>
            </a:extLst>
          </p:cNvPr>
          <p:cNvSpPr/>
          <p:nvPr/>
        </p:nvSpPr>
        <p:spPr>
          <a:xfrm>
            <a:off x="301400" y="2548725"/>
            <a:ext cx="3627804" cy="2565505"/>
          </a:xfrm>
          <a:prstGeom prst="roundRect">
            <a:avLst>
              <a:gd name="adj" fmla="val 3972"/>
            </a:avLst>
          </a:prstGeom>
          <a:gradFill>
            <a:gsLst>
              <a:gs pos="0">
                <a:schemeClr val="accent1"/>
              </a:gs>
              <a:gs pos="100000">
                <a:schemeClr val="accent3"/>
              </a:gs>
            </a:gsLst>
            <a:lin ang="2700000" scaled="1"/>
          </a:gradFill>
          <a:ln>
            <a:noFill/>
          </a:ln>
          <a:effectLst>
            <a:outerShdw blurRad="50800" dist="127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8"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2BEBB6FD-B101-4E79-8831-E64E3F134C92}"/>
              </a:ext>
            </a:extLst>
          </p:cNvPr>
          <p:cNvSpPr/>
          <p:nvPr/>
        </p:nvSpPr>
        <p:spPr>
          <a:xfrm>
            <a:off x="4897075" y="3276142"/>
            <a:ext cx="4582827" cy="2835409"/>
          </a:xfrm>
          <a:prstGeom prst="roundRect">
            <a:avLst>
              <a:gd name="adj" fmla="val 3972"/>
            </a:avLst>
          </a:prstGeom>
          <a:gradFill>
            <a:gsLst>
              <a:gs pos="1000">
                <a:schemeClr val="accent6"/>
              </a:gs>
              <a:gs pos="100000">
                <a:schemeClr val="accent5"/>
              </a:gs>
            </a:gsLst>
            <a:lin ang="2700000" scaled="1"/>
          </a:gradFill>
          <a:ln>
            <a:noFill/>
          </a:ln>
          <a:effectLst>
            <a:outerShdw blurRad="50800" dist="127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23"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D55E8C22-0588-453A-831D-D6885A50CD4F}"/>
              </a:ext>
            </a:extLst>
          </p:cNvPr>
          <p:cNvSpPr txBox="1"/>
          <p:nvPr/>
        </p:nvSpPr>
        <p:spPr>
          <a:xfrm>
            <a:off x="451197" y="2663595"/>
            <a:ext cx="3405579" cy="2739211"/>
          </a:xfrm>
          <a:prstGeom prst="rect">
            <a:avLst/>
          </a:prstGeom>
          <a:noFill/>
        </p:spPr>
        <p:txBody>
          <a:bodyPr wrap="square" rtlCol="0">
            <a:spAutoFit/>
          </a:bodyPr>
          <a:lstStyle/>
          <a:p>
            <a:pPr>
              <a:buFont typeface="Wingdings" pitchFamily="2" charset="2"/>
              <a:buChar char="Ø"/>
            </a:pPr>
            <a:r>
              <a:rPr lang="zh-CN" altLang="en-US" sz="1600" dirty="0" smtClean="0">
                <a:solidFill>
                  <a:schemeClr val="bg1"/>
                </a:solidFill>
                <a:latin typeface="Montserrat" panose="020B0604020202020204" charset="0"/>
              </a:rPr>
              <a:t>优点：读取速度非常快，数据可随机进行访问和修改。</a:t>
            </a:r>
            <a:endParaRPr lang="en-US" altLang="zh-CN" sz="1600" dirty="0" smtClean="0">
              <a:solidFill>
                <a:schemeClr val="bg1"/>
              </a:solidFill>
              <a:latin typeface="Montserrat" panose="020B0604020202020204" charset="0"/>
            </a:endParaRPr>
          </a:p>
          <a:p>
            <a:endParaRPr lang="zh-CN" altLang="en-US" sz="1600" dirty="0" smtClean="0">
              <a:solidFill>
                <a:schemeClr val="bg1"/>
              </a:solidFill>
              <a:latin typeface="Montserrat" panose="020B0604020202020204" charset="0"/>
            </a:endParaRPr>
          </a:p>
          <a:p>
            <a:pPr>
              <a:buFont typeface="Wingdings" pitchFamily="2" charset="2"/>
              <a:buChar char="Ø"/>
            </a:pPr>
            <a:r>
              <a:rPr lang="zh-CN" altLang="en-US" sz="1600" dirty="0" smtClean="0">
                <a:solidFill>
                  <a:schemeClr val="bg1"/>
                </a:solidFill>
                <a:latin typeface="Montserrat" panose="020B0604020202020204" charset="0"/>
              </a:rPr>
              <a:t>缺点：需要不停地刷新电容以避免数据丢失，存储密度相对较低，价格昂贵。</a:t>
            </a:r>
            <a:endParaRPr lang="en-US" altLang="zh-CN" sz="1600" dirty="0" smtClean="0">
              <a:solidFill>
                <a:schemeClr val="bg1"/>
              </a:solidFill>
              <a:latin typeface="Montserrat" panose="020B0604020202020204" charset="0"/>
            </a:endParaRPr>
          </a:p>
          <a:p>
            <a:endParaRPr lang="zh-CN" altLang="en-US" sz="1600" dirty="0" smtClean="0">
              <a:solidFill>
                <a:schemeClr val="bg1"/>
              </a:solidFill>
              <a:latin typeface="Montserrat" panose="020B0604020202020204" charset="0"/>
            </a:endParaRPr>
          </a:p>
          <a:p>
            <a:pPr>
              <a:buFont typeface="Wingdings" pitchFamily="2" charset="2"/>
              <a:buChar char="Ø"/>
            </a:pPr>
            <a:r>
              <a:rPr lang="zh-CN" altLang="en-US" sz="1600" dirty="0" smtClean="0">
                <a:solidFill>
                  <a:schemeClr val="bg1"/>
                </a:solidFill>
                <a:latin typeface="Montserrat" panose="020B0604020202020204" charset="0"/>
              </a:rPr>
              <a:t>特征：</a:t>
            </a:r>
            <a:r>
              <a:rPr lang="en-US" sz="1600" dirty="0" smtClean="0">
                <a:solidFill>
                  <a:schemeClr val="bg1"/>
                </a:solidFill>
                <a:latin typeface="Montserrat" panose="020B0604020202020204" charset="0"/>
              </a:rPr>
              <a:t>ram</a:t>
            </a:r>
            <a:r>
              <a:rPr lang="zh-CN" altLang="en-US" sz="1600" dirty="0" smtClean="0">
                <a:solidFill>
                  <a:schemeClr val="bg1"/>
                </a:solidFill>
                <a:latin typeface="Montserrat" panose="020B0604020202020204" charset="0"/>
              </a:rPr>
              <a:t>是一种易失性的存储器，当电源关闭时，所有数据都会消失。</a:t>
            </a:r>
            <a:endParaRPr lang="zh-CN" altLang="en-US" sz="1600" dirty="0" smtClean="0"/>
          </a:p>
          <a:p>
            <a:pPr algn="ctr"/>
            <a:endParaRPr lang="en-US" sz="1200" dirty="0">
              <a:solidFill>
                <a:schemeClr val="bg1"/>
              </a:solidFill>
              <a:latin typeface="Montserrat" panose="020B0604020202020204" charset="0"/>
            </a:endParaRPr>
          </a:p>
        </p:txBody>
      </p:sp>
      <p:sp>
        <p:nvSpPr>
          <p:cNvPr id="5" name="e7d195523061f1c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e7d195523061f1c03a90ee8e42cb24248e56383cd534985688F9F494128731F165EE95AB4B0C0A38076AAEA07667B1565C446FC45FF01DFB0E885BCDBDF3A284F3DB14DA61DD97F0BAB2E6C668FB493184BEA2B79408FB094EB53969616FE837C4DDA931FB4B50B287CB9E976CD8A286A6B09202195C1175A3DD2481D60CC400D4B189D647C28541</a:t>
            </a:r>
            <a:endParaRPr lang="zh-CN" altLang="en-US" sz="100"/>
          </a:p>
        </p:txBody>
      </p:sp>
      <p:sp>
        <p:nvSpPr>
          <p:cNvPr id="36865" name="Rectangle 1"/>
          <p:cNvSpPr>
            <a:spLocks noChangeArrowheads="1"/>
          </p:cNvSpPr>
          <p:nvPr/>
        </p:nvSpPr>
        <p:spPr bwMode="auto">
          <a:xfrm>
            <a:off x="4707986" y="2208861"/>
            <a:ext cx="49613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en-US" altLang="zh-CN" sz="2800" i="0" u="none" strike="noStrike" cap="none" normalizeH="0" baseline="0" dirty="0" smtClean="0">
                <a:ln>
                  <a:noFill/>
                </a:ln>
                <a:solidFill>
                  <a:schemeClr val="bg1"/>
                </a:solidFill>
                <a:effectLst/>
                <a:latin typeface="Calibri"/>
                <a:ea typeface="方正大标宋_GBK"/>
                <a:cs typeface="宋体" pitchFamily="2" charset="-122"/>
              </a:rPr>
              <a:t>2</a:t>
            </a:r>
            <a:r>
              <a:rPr kumimoji="0" lang="en-US" altLang="zh-CN" sz="2800" i="0" u="none" strike="noStrike" cap="none" normalizeH="0" baseline="0" dirty="0" smtClean="0" bmk="">
                <a:ln>
                  <a:noFill/>
                </a:ln>
                <a:solidFill>
                  <a:schemeClr val="bg1"/>
                </a:solidFill>
                <a:effectLst/>
                <a:latin typeface="Calibri"/>
                <a:ea typeface="方正大标宋_GBK"/>
                <a:cs typeface="宋体" pitchFamily="2" charset="-122"/>
              </a:rPr>
              <a:t>. </a:t>
            </a:r>
            <a:r>
              <a:rPr kumimoji="0" lang="zh-CN" altLang="en-US" sz="2800" i="0" u="none" strike="noStrike" cap="none" normalizeH="0" baseline="0" dirty="0" smtClean="0" bmk="_Toc136605564">
                <a:ln>
                  <a:noFill/>
                </a:ln>
                <a:solidFill>
                  <a:schemeClr val="bg1"/>
                </a:solidFill>
                <a:effectLst/>
                <a:latin typeface="Calibri"/>
                <a:ea typeface="方正大标宋_GBK"/>
                <a:cs typeface="宋体" pitchFamily="2" charset="-122"/>
              </a:rPr>
              <a:t>只读存储器（</a:t>
            </a:r>
            <a:r>
              <a:rPr lang="en-US" altLang="zh-CN" sz="2800" dirty="0" smtClean="0" bmk="_Toc136605564">
                <a:solidFill>
                  <a:schemeClr val="bg1"/>
                </a:solidFill>
                <a:latin typeface="Calibri"/>
                <a:ea typeface="方正大标宋_GBK"/>
                <a:cs typeface="宋体" pitchFamily="2" charset="-122"/>
              </a:rPr>
              <a:t>ROM</a:t>
            </a:r>
            <a:r>
              <a:rPr kumimoji="0" lang="zh-CN" altLang="en-US" sz="2800" i="0" u="none" strike="noStrike" cap="none" normalizeH="0" baseline="0" dirty="0" smtClean="0" bmk="_Toc136605564">
                <a:ln>
                  <a:noFill/>
                </a:ln>
                <a:solidFill>
                  <a:schemeClr val="bg1"/>
                </a:solidFill>
                <a:effectLst/>
                <a:latin typeface="Calibri"/>
                <a:ea typeface="方正大标宋_GBK"/>
                <a:cs typeface="宋体" pitchFamily="2" charset="-122"/>
              </a:rPr>
              <a:t>）</a:t>
            </a:r>
            <a:endParaRPr kumimoji="0" lang="zh-CN" altLang="en-US" sz="2800" i="0" u="none" strike="noStrike" cap="none" normalizeH="0" baseline="0" dirty="0" smtClean="0">
              <a:ln>
                <a:noFill/>
              </a:ln>
              <a:solidFill>
                <a:schemeClr val="bg1"/>
              </a:solidFill>
              <a:effectLst/>
              <a:latin typeface="Arial" pitchFamily="34" charset="0"/>
              <a:ea typeface="宋体" pitchFamily="2" charset="-122"/>
              <a:cs typeface="宋体" pitchFamily="2" charset="-122"/>
            </a:endParaRPr>
          </a:p>
        </p:txBody>
      </p:sp>
      <p:sp>
        <p:nvSpPr>
          <p:cNvPr id="36866" name="Rectangle 2"/>
          <p:cNvSpPr>
            <a:spLocks noChangeArrowheads="1"/>
          </p:cNvSpPr>
          <p:nvPr/>
        </p:nvSpPr>
        <p:spPr bwMode="auto">
          <a:xfrm>
            <a:off x="5243804" y="3508310"/>
            <a:ext cx="3517641"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indent="266700" fontAlgn="base">
              <a:lnSpc>
                <a:spcPct val="100000"/>
              </a:lnSpc>
              <a:spcBef>
                <a:spcPct val="0"/>
              </a:spcBef>
              <a:spcAft>
                <a:spcPct val="0"/>
              </a:spcAft>
              <a:buClrTx/>
              <a:buSzTx/>
              <a:buFont typeface="Wingdings" pitchFamily="2" charset="2"/>
              <a:buChar char="Ø"/>
              <a:tabLst/>
            </a:pPr>
            <a:r>
              <a:rPr lang="zh-CN" altLang="en-US" sz="1600" dirty="0" smtClean="0">
                <a:solidFill>
                  <a:schemeClr val="bg1"/>
                </a:solidFill>
                <a:latin typeface="Montserrat" panose="020B0604020202020204" charset="0"/>
              </a:rPr>
              <a:t>优点：存储稳定、耐久，在断电或重启后仍然保留数据。</a:t>
            </a:r>
            <a:endParaRPr lang="en-US" altLang="zh-CN" sz="1600" dirty="0" smtClean="0">
              <a:solidFill>
                <a:schemeClr val="bg1"/>
              </a:solidFill>
              <a:latin typeface="Montserrat" panose="020B0604020202020204" charset="0"/>
            </a:endParaRPr>
          </a:p>
          <a:p>
            <a:pPr marR="0" lvl="0" indent="266700" fontAlgn="base">
              <a:lnSpc>
                <a:spcPct val="100000"/>
              </a:lnSpc>
              <a:spcBef>
                <a:spcPct val="0"/>
              </a:spcBef>
              <a:spcAft>
                <a:spcPct val="0"/>
              </a:spcAft>
              <a:buClrTx/>
              <a:buSzTx/>
              <a:tabLst/>
            </a:pPr>
            <a:endParaRPr lang="zh-CN" altLang="en-US" sz="1600" dirty="0" smtClean="0">
              <a:solidFill>
                <a:schemeClr val="bg1"/>
              </a:solidFill>
              <a:latin typeface="Montserrat" panose="020B0604020202020204" charset="0"/>
            </a:endParaRPr>
          </a:p>
          <a:p>
            <a:pPr marR="0" lvl="0" indent="266700" fontAlgn="base">
              <a:lnSpc>
                <a:spcPct val="100000"/>
              </a:lnSpc>
              <a:spcBef>
                <a:spcPct val="0"/>
              </a:spcBef>
              <a:spcAft>
                <a:spcPct val="0"/>
              </a:spcAft>
              <a:buClrTx/>
              <a:buSzTx/>
              <a:buFont typeface="Wingdings" pitchFamily="2" charset="2"/>
              <a:buChar char="Ø"/>
              <a:tabLst/>
            </a:pPr>
            <a:r>
              <a:rPr lang="zh-CN" altLang="en-US" sz="1600" dirty="0" smtClean="0">
                <a:solidFill>
                  <a:schemeClr val="bg1"/>
                </a:solidFill>
                <a:latin typeface="Montserrat" panose="020B0604020202020204" charset="0"/>
              </a:rPr>
              <a:t>缺点：数据无法修改，只能进行读取操作。</a:t>
            </a:r>
            <a:endParaRPr lang="en-US" altLang="zh-CN" sz="1600" dirty="0" smtClean="0">
              <a:solidFill>
                <a:schemeClr val="bg1"/>
              </a:solidFill>
              <a:latin typeface="Montserrat" panose="020B0604020202020204" charset="0"/>
            </a:endParaRPr>
          </a:p>
          <a:p>
            <a:pPr marR="0" lvl="0" indent="266700" fontAlgn="base">
              <a:lnSpc>
                <a:spcPct val="100000"/>
              </a:lnSpc>
              <a:spcBef>
                <a:spcPct val="0"/>
              </a:spcBef>
              <a:spcAft>
                <a:spcPct val="0"/>
              </a:spcAft>
              <a:buClrTx/>
              <a:buSzTx/>
              <a:tabLst/>
            </a:pPr>
            <a:endParaRPr lang="zh-CN" altLang="en-US" sz="1600" dirty="0" smtClean="0">
              <a:solidFill>
                <a:schemeClr val="bg1"/>
              </a:solidFill>
              <a:latin typeface="Montserrat" panose="020B0604020202020204" charset="0"/>
            </a:endParaRPr>
          </a:p>
          <a:p>
            <a:pPr marR="0" lvl="0" indent="266700" fontAlgn="base">
              <a:lnSpc>
                <a:spcPct val="100000"/>
              </a:lnSpc>
              <a:spcBef>
                <a:spcPct val="0"/>
              </a:spcBef>
              <a:spcAft>
                <a:spcPct val="0"/>
              </a:spcAft>
              <a:buClrTx/>
              <a:buSzTx/>
              <a:buFont typeface="Wingdings" pitchFamily="2" charset="2"/>
              <a:buChar char="Ø"/>
              <a:tabLst/>
            </a:pPr>
            <a:r>
              <a:rPr lang="zh-CN" altLang="en-US" sz="1600" dirty="0" smtClean="0">
                <a:solidFill>
                  <a:schemeClr val="bg1"/>
                </a:solidFill>
                <a:latin typeface="Montserrat" panose="020B0604020202020204" charset="0"/>
              </a:rPr>
              <a:t>特征：</a:t>
            </a:r>
            <a:r>
              <a:rPr lang="en-US" altLang="zh-CN" sz="1600" dirty="0" err="1" smtClean="0">
                <a:solidFill>
                  <a:schemeClr val="bg1"/>
                </a:solidFill>
                <a:latin typeface="Montserrat" panose="020B0604020202020204" charset="0"/>
              </a:rPr>
              <a:t>rom</a:t>
            </a:r>
            <a:r>
              <a:rPr lang="zh-CN" altLang="en-US" sz="1600" dirty="0" smtClean="0">
                <a:solidFill>
                  <a:schemeClr val="bg1"/>
                </a:solidFill>
                <a:latin typeface="Montserrat" panose="020B0604020202020204" charset="0"/>
              </a:rPr>
              <a:t>通常用于存储系统程序和固件等不需要修改的数据。</a:t>
            </a:r>
          </a:p>
        </p:txBody>
      </p:sp>
    </p:spTree>
    <p:extLst>
      <p:ext uri="{BB962C8B-B14F-4D97-AF65-F5344CB8AC3E}">
        <p14:creationId xmlns:p14="http://schemas.microsoft.com/office/powerpoint/2010/main" xmlns="" val="4053863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6000">
              <a:srgbClr val="02010B"/>
            </a:gs>
            <a:gs pos="0">
              <a:schemeClr val="tx2"/>
            </a:gs>
          </a:gsLst>
          <a:lin ang="8100000" scaled="1"/>
        </a:gradFill>
        <a:effectLst/>
      </p:bgPr>
    </p:bg>
    <p:spTree>
      <p:nvGrpSpPr>
        <p:cNvPr id="1" name=""/>
        <p:cNvGrpSpPr/>
        <p:nvPr/>
      </p:nvGrpSpPr>
      <p:grpSpPr>
        <a:xfrm>
          <a:off x="0" y="0"/>
          <a:ext cx="0" cy="0"/>
          <a:chOff x="0" y="0"/>
          <a:chExt cx="0" cy="0"/>
        </a:xfrm>
      </p:grpSpPr>
      <p:pic>
        <p:nvPicPr>
          <p:cNvPr id="5" name="图片 4"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475F039C-5AF2-42CA-99A8-EEE6B9F6CFF7}"/>
              </a:ext>
            </a:extLst>
          </p:cNvPr>
          <p:cNvPicPr>
            <a:picLocks noChangeAspect="1"/>
          </p:cNvPicPr>
          <p:nvPr/>
        </p:nvPicPr>
        <p:blipFill>
          <a:blip r:embed="rId2">
            <a:alphaModFix amt="5000"/>
            <a:duotone>
              <a:prstClr val="black"/>
              <a:schemeClr val="accent4">
                <a:tint val="45000"/>
                <a:satMod val="400000"/>
              </a:schemeClr>
            </a:duotone>
            <a:extLst>
              <a:ext uri="{28A0092B-C50C-407E-A947-70E740481C1C}">
                <a14:useLocalDpi xmlns:a14="http://schemas.microsoft.com/office/drawing/2010/main" xmlns=""/>
              </a:ext>
            </a:extLst>
          </a:blip>
          <a:stretch>
            <a:fillRect/>
          </a:stretch>
        </p:blipFill>
        <p:spPr>
          <a:xfrm>
            <a:off x="5374605" y="0"/>
            <a:ext cx="6858000" cy="6858000"/>
          </a:xfrm>
          <a:prstGeom prst="rect">
            <a:avLst/>
          </a:prstGeom>
        </p:spPr>
      </p:pic>
      <p:sp>
        <p:nvSpPr>
          <p:cNvPr id="2" name="Slide Number Placeholder 1" descr="e7d195523061f1c03a90ee8e42cb24248e56383cd534985688F9F494128731F165EE95AB4B0C0A38076AAEA07667B1565C446FC45FF01DFB0E885BCDBDF3A284F3DB14DA61DD97F0BAB2E6C668FB493184BEA2B79408FB094EB53969616FE837C4DDA931FB4B50B287CB9E976CD8A286A6B09202195C1175A3DD2481D60CC400D4B189D647C28541"/>
          <p:cNvSpPr>
            <a:spLocks noGrp="1"/>
          </p:cNvSpPr>
          <p:nvPr>
            <p:ph type="sldNum" sz="quarter" idx="12"/>
          </p:nvPr>
        </p:nvSpPr>
        <p:spPr/>
        <p:txBody>
          <a:bodyPr/>
          <a:lstStyle/>
          <a:p>
            <a:fld id="{A5C9AB2E-2B61-4EDD-820B-DA8DE1F2E361}" type="slidenum">
              <a:rPr lang="en-US" smtClean="0"/>
              <a:pPr/>
              <a:t>14</a:t>
            </a:fld>
            <a:endParaRPr lang="en-US"/>
          </a:p>
        </p:txBody>
      </p:sp>
      <p:sp>
        <p:nvSpPr>
          <p:cNvPr id="6" name="Rectangle 5" descr="e7d195523061f1c03a90ee8e42cb24248e56383cd534985688F9F494128731F165EE95AB4B0C0A38076AAEA07667B1565C446FC45FF01DFB0E885BCDBDF3A284F3DB14DA61DD97F0BAB2E6C668FB493184BEA2B79408FB094EB53969616FE837C4DDA931FB4B50B287CB9E976CD8A286A6B09202195C1175A3DD2481D60CC400D4B189D647C28541"/>
          <p:cNvSpPr/>
          <p:nvPr/>
        </p:nvSpPr>
        <p:spPr>
          <a:xfrm>
            <a:off x="971110" y="2736141"/>
            <a:ext cx="4064000" cy="658812"/>
          </a:xfrm>
          <a:prstGeom prst="rect">
            <a:avLst/>
          </a:prstGeom>
          <a:gradFill>
            <a:gsLst>
              <a:gs pos="0">
                <a:schemeClr val="accent2"/>
              </a:gs>
              <a:gs pos="52000">
                <a:schemeClr val="accent3"/>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nchorCtr="0"/>
          <a:lstStyle/>
          <a:p>
            <a:r>
              <a:rPr lang="en-US" dirty="0">
                <a:solidFill>
                  <a:schemeClr val="bg1"/>
                </a:solidFill>
                <a:latin typeface="+mj-lt"/>
              </a:rPr>
              <a:t>01</a:t>
            </a:r>
          </a:p>
          <a:p>
            <a:r>
              <a:rPr lang="en-US" sz="2000" b="1" dirty="0" smtClean="0"/>
              <a:t> </a:t>
            </a:r>
            <a:r>
              <a:rPr lang="zh-CN" altLang="en-US" sz="2000" b="1" dirty="0" smtClean="0"/>
              <a:t>硬盘驱动器（</a:t>
            </a:r>
            <a:r>
              <a:rPr lang="en-US" sz="2000" b="1" dirty="0" err="1" smtClean="0"/>
              <a:t>hdd</a:t>
            </a:r>
            <a:r>
              <a:rPr lang="zh-CN" altLang="en-US" sz="2000" b="1" dirty="0" smtClean="0"/>
              <a:t>）</a:t>
            </a:r>
            <a:endParaRPr lang="zh-CN" altLang="en-US" sz="2000" dirty="0" smtClean="0"/>
          </a:p>
          <a:p>
            <a:endParaRPr lang="en-US" sz="1200" dirty="0">
              <a:solidFill>
                <a:schemeClr val="bg1"/>
              </a:solidFill>
            </a:endParaRPr>
          </a:p>
        </p:txBody>
      </p:sp>
      <p:sp>
        <p:nvSpPr>
          <p:cNvPr id="7" name="Rectangle 6" descr="e7d195523061f1c03a90ee8e42cb24248e56383cd534985688F9F494128731F165EE95AB4B0C0A38076AAEA07667B1565C446FC45FF01DFB0E885BCDBDF3A284F3DB14DA61DD97F0BAB2E6C668FB493184BEA2B79408FB094EB53969616FE837C4DDA931FB4B50B287CB9E976CD8A286A6B09202195C1175A3DD2481D60CC400D4B189D647C28541"/>
          <p:cNvSpPr/>
          <p:nvPr/>
        </p:nvSpPr>
        <p:spPr>
          <a:xfrm>
            <a:off x="6252986" y="3339860"/>
            <a:ext cx="4064000"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nchorCtr="0"/>
          <a:lstStyle/>
          <a:p>
            <a:r>
              <a:rPr lang="en-US" dirty="0">
                <a:solidFill>
                  <a:schemeClr val="bg1"/>
                </a:solidFill>
                <a:latin typeface="+mj-lt"/>
              </a:rPr>
              <a:t>02</a:t>
            </a:r>
          </a:p>
          <a:p>
            <a:r>
              <a:rPr lang="zh-CN" altLang="en-US" b="1" dirty="0" smtClean="0"/>
              <a:t> </a:t>
            </a:r>
            <a:r>
              <a:rPr lang="zh-CN" altLang="en-US" sz="2000" b="1" dirty="0" smtClean="0"/>
              <a:t>固态</a:t>
            </a:r>
            <a:r>
              <a:rPr lang="zh-CN" altLang="en-US" sz="2000" b="1" dirty="0" smtClean="0"/>
              <a:t>硬盘（</a:t>
            </a:r>
            <a:r>
              <a:rPr lang="en-US" sz="2000" b="1" dirty="0" err="1" smtClean="0"/>
              <a:t>ssd</a:t>
            </a:r>
            <a:r>
              <a:rPr lang="zh-CN" altLang="en-US" sz="2000" b="1" dirty="0" smtClean="0"/>
              <a:t>）</a:t>
            </a:r>
            <a:endParaRPr lang="zh-CN" altLang="en-US" sz="2000" dirty="0"/>
          </a:p>
        </p:txBody>
      </p:sp>
      <p:sp>
        <p:nvSpPr>
          <p:cNvPr id="9" name="TextBox 8" descr="e7d195523061f1c03a90ee8e42cb24248e56383cd534985688F9F494128731F165EE95AB4B0C0A38076AAEA07667B1565C446FC45FF01DFB0E885BCDBDF3A284F3DB14DA61DD97F0BAB2E6C668FB493184BEA2B79408FB094EB53969616FE837C4DDA931FB4B50B287CB9E976CD8A286A6B09202195C1175A3DD2481D60CC400D4B189D647C28541"/>
          <p:cNvSpPr txBox="1"/>
          <p:nvPr/>
        </p:nvSpPr>
        <p:spPr>
          <a:xfrm>
            <a:off x="975370" y="3764133"/>
            <a:ext cx="3745920" cy="2616989"/>
          </a:xfrm>
          <a:prstGeom prst="rect">
            <a:avLst/>
          </a:prstGeom>
          <a:noFill/>
        </p:spPr>
        <p:txBody>
          <a:bodyPr wrap="square" lIns="0" tIns="36000" rIns="216000" bIns="36000" rtlCol="0">
            <a:spAutoFit/>
          </a:bodyPr>
          <a:lstStyle/>
          <a:p>
            <a:pPr>
              <a:buFont typeface="Wingdings" pitchFamily="2" charset="2"/>
              <a:buChar char="Ø"/>
            </a:pPr>
            <a:r>
              <a:rPr lang="zh-CN" altLang="en-US" dirty="0" smtClean="0">
                <a:solidFill>
                  <a:schemeClr val="accent4">
                    <a:lumMod val="20000"/>
                    <a:lumOff val="80000"/>
                  </a:schemeClr>
                </a:solidFill>
              </a:rPr>
              <a:t>优点</a:t>
            </a:r>
            <a:r>
              <a:rPr lang="zh-CN" altLang="en-US" dirty="0" smtClean="0">
                <a:solidFill>
                  <a:schemeClr val="accent4">
                    <a:lumMod val="20000"/>
                    <a:lumOff val="80000"/>
                  </a:schemeClr>
                </a:solidFill>
              </a:rPr>
              <a:t>：存储密度高，读写速度稳定，成本较低</a:t>
            </a:r>
            <a:r>
              <a:rPr lang="zh-CN" altLang="en-US" dirty="0" smtClean="0">
                <a:solidFill>
                  <a:schemeClr val="accent4">
                    <a:lumMod val="20000"/>
                    <a:lumOff val="80000"/>
                  </a:schemeClr>
                </a:solidFill>
              </a:rPr>
              <a:t>。</a:t>
            </a:r>
            <a:endParaRPr lang="en-US" altLang="zh-CN" dirty="0" smtClean="0">
              <a:solidFill>
                <a:schemeClr val="accent4">
                  <a:lumMod val="20000"/>
                  <a:lumOff val="80000"/>
                </a:schemeClr>
              </a:solidFill>
            </a:endParaRPr>
          </a:p>
          <a:p>
            <a:endParaRPr lang="zh-CN" altLang="en-US" dirty="0" smtClean="0">
              <a:solidFill>
                <a:schemeClr val="accent4">
                  <a:lumMod val="20000"/>
                  <a:lumOff val="80000"/>
                </a:schemeClr>
              </a:solidFill>
            </a:endParaRPr>
          </a:p>
          <a:p>
            <a:pPr>
              <a:buFont typeface="Wingdings" pitchFamily="2" charset="2"/>
              <a:buChar char="Ø"/>
            </a:pPr>
            <a:r>
              <a:rPr lang="zh-CN" altLang="en-US" dirty="0" smtClean="0">
                <a:solidFill>
                  <a:schemeClr val="accent4">
                    <a:lumMod val="20000"/>
                    <a:lumOff val="80000"/>
                  </a:schemeClr>
                </a:solidFill>
              </a:rPr>
              <a:t>缺点：机械结构易受损坏，速度较慢</a:t>
            </a:r>
            <a:r>
              <a:rPr lang="zh-CN" altLang="en-US" dirty="0" smtClean="0">
                <a:solidFill>
                  <a:schemeClr val="accent4">
                    <a:lumMod val="20000"/>
                    <a:lumOff val="80000"/>
                  </a:schemeClr>
                </a:solidFill>
              </a:rPr>
              <a:t>。</a:t>
            </a:r>
            <a:endParaRPr lang="en-US" altLang="zh-CN" dirty="0" smtClean="0">
              <a:solidFill>
                <a:schemeClr val="accent4">
                  <a:lumMod val="20000"/>
                  <a:lumOff val="80000"/>
                </a:schemeClr>
              </a:solidFill>
            </a:endParaRPr>
          </a:p>
          <a:p>
            <a:endParaRPr lang="zh-CN" altLang="en-US" dirty="0" smtClean="0">
              <a:solidFill>
                <a:schemeClr val="accent4">
                  <a:lumMod val="20000"/>
                  <a:lumOff val="80000"/>
                </a:schemeClr>
              </a:solidFill>
            </a:endParaRPr>
          </a:p>
          <a:p>
            <a:pPr>
              <a:buFont typeface="Wingdings" pitchFamily="2" charset="2"/>
              <a:buChar char="Ø"/>
            </a:pPr>
            <a:r>
              <a:rPr lang="zh-CN" altLang="en-US" dirty="0" smtClean="0">
                <a:solidFill>
                  <a:schemeClr val="accent4">
                    <a:lumMod val="20000"/>
                    <a:lumOff val="80000"/>
                  </a:schemeClr>
                </a:solidFill>
              </a:rPr>
              <a:t>特征：</a:t>
            </a:r>
            <a:r>
              <a:rPr lang="en-US" altLang="en-US" dirty="0" err="1" smtClean="0">
                <a:solidFill>
                  <a:schemeClr val="accent4">
                    <a:lumMod val="20000"/>
                    <a:lumOff val="80000"/>
                  </a:schemeClr>
                </a:solidFill>
              </a:rPr>
              <a:t>hdd</a:t>
            </a:r>
            <a:r>
              <a:rPr lang="zh-CN" altLang="en-US" dirty="0" smtClean="0">
                <a:solidFill>
                  <a:schemeClr val="accent4">
                    <a:lumMod val="20000"/>
                    <a:lumOff val="80000"/>
                  </a:schemeClr>
                </a:solidFill>
              </a:rPr>
              <a:t>是计算机中最常用的存储设备之一，可存储大量数据。</a:t>
            </a:r>
          </a:p>
          <a:p>
            <a:pPr>
              <a:lnSpc>
                <a:spcPct val="130000"/>
              </a:lnSpc>
              <a:spcBef>
                <a:spcPts val="1000"/>
              </a:spcBef>
            </a:pPr>
            <a:endParaRPr lang="en-US" sz="1000" dirty="0">
              <a:solidFill>
                <a:schemeClr val="bg1"/>
              </a:solidFill>
            </a:endParaRPr>
          </a:p>
        </p:txBody>
      </p:sp>
      <p:sp>
        <p:nvSpPr>
          <p:cNvPr id="10" name="TextBox 9" descr="e7d195523061f1c03a90ee8e42cb24248e56383cd534985688F9F494128731F165EE95AB4B0C0A38076AAEA07667B1565C446FC45FF01DFB0E885BCDBDF3A284F3DB14DA61DD97F0BAB2E6C668FB493184BEA2B79408FB094EB53969616FE837C4DDA931FB4B50B287CB9E976CD8A286A6B09202195C1175A3DD2481D60CC400D4B189D647C28541"/>
          <p:cNvSpPr txBox="1"/>
          <p:nvPr/>
        </p:nvSpPr>
        <p:spPr>
          <a:xfrm>
            <a:off x="6467732" y="4338473"/>
            <a:ext cx="4242519" cy="2519527"/>
          </a:xfrm>
          <a:prstGeom prst="rect">
            <a:avLst/>
          </a:prstGeom>
          <a:noFill/>
        </p:spPr>
        <p:txBody>
          <a:bodyPr wrap="square" lIns="0" tIns="36000" rIns="216000" bIns="36000" rtlCol="0">
            <a:spAutoFit/>
          </a:bodyPr>
          <a:lstStyle/>
          <a:p>
            <a:pPr>
              <a:buFont typeface="Wingdings" pitchFamily="2" charset="2"/>
              <a:buChar char="Ø"/>
            </a:pPr>
            <a:r>
              <a:rPr lang="zh-CN" altLang="en-US" dirty="0" smtClean="0">
                <a:solidFill>
                  <a:schemeClr val="accent4">
                    <a:lumMod val="20000"/>
                    <a:lumOff val="80000"/>
                  </a:schemeClr>
                </a:solidFill>
              </a:rPr>
              <a:t>优点</a:t>
            </a:r>
            <a:r>
              <a:rPr lang="zh-CN" altLang="en-US" dirty="0" smtClean="0">
                <a:solidFill>
                  <a:schemeClr val="accent4">
                    <a:lumMod val="20000"/>
                    <a:lumOff val="80000"/>
                  </a:schemeClr>
                </a:solidFill>
              </a:rPr>
              <a:t>：读取速度极快，性能稳定，抗震动，节能且无噪音</a:t>
            </a:r>
            <a:r>
              <a:rPr lang="zh-CN" altLang="en-US" dirty="0" smtClean="0">
                <a:solidFill>
                  <a:schemeClr val="accent4">
                    <a:lumMod val="20000"/>
                    <a:lumOff val="80000"/>
                  </a:schemeClr>
                </a:solidFill>
              </a:rPr>
              <a:t>。</a:t>
            </a:r>
            <a:endParaRPr lang="en-US" altLang="zh-CN" dirty="0" smtClean="0">
              <a:solidFill>
                <a:schemeClr val="accent4">
                  <a:lumMod val="20000"/>
                  <a:lumOff val="80000"/>
                </a:schemeClr>
              </a:solidFill>
            </a:endParaRPr>
          </a:p>
          <a:p>
            <a:endParaRPr lang="zh-CN" altLang="en-US" dirty="0" smtClean="0">
              <a:solidFill>
                <a:schemeClr val="accent4">
                  <a:lumMod val="20000"/>
                  <a:lumOff val="80000"/>
                </a:schemeClr>
              </a:solidFill>
            </a:endParaRPr>
          </a:p>
          <a:p>
            <a:pPr>
              <a:buFont typeface="Wingdings" pitchFamily="2" charset="2"/>
              <a:buChar char="Ø"/>
            </a:pPr>
            <a:r>
              <a:rPr lang="zh-CN" altLang="en-US" dirty="0" smtClean="0">
                <a:solidFill>
                  <a:schemeClr val="accent4">
                    <a:lumMod val="20000"/>
                    <a:lumOff val="80000"/>
                  </a:schemeClr>
                </a:solidFill>
              </a:rPr>
              <a:t>缺点：价格相对较高，存储空间有限</a:t>
            </a:r>
            <a:r>
              <a:rPr lang="zh-CN" altLang="en-US" dirty="0" smtClean="0">
                <a:solidFill>
                  <a:schemeClr val="accent4">
                    <a:lumMod val="20000"/>
                    <a:lumOff val="80000"/>
                  </a:schemeClr>
                </a:solidFill>
              </a:rPr>
              <a:t>。</a:t>
            </a:r>
            <a:endParaRPr lang="en-US" altLang="zh-CN" dirty="0" smtClean="0">
              <a:solidFill>
                <a:schemeClr val="accent4">
                  <a:lumMod val="20000"/>
                  <a:lumOff val="80000"/>
                </a:schemeClr>
              </a:solidFill>
            </a:endParaRPr>
          </a:p>
          <a:p>
            <a:endParaRPr lang="zh-CN" altLang="en-US" dirty="0" smtClean="0">
              <a:solidFill>
                <a:schemeClr val="accent4">
                  <a:lumMod val="20000"/>
                  <a:lumOff val="80000"/>
                </a:schemeClr>
              </a:solidFill>
            </a:endParaRPr>
          </a:p>
          <a:p>
            <a:pPr>
              <a:buFont typeface="Wingdings" pitchFamily="2" charset="2"/>
              <a:buChar char="Ø"/>
            </a:pPr>
            <a:r>
              <a:rPr lang="zh-CN" altLang="en-US" dirty="0" smtClean="0">
                <a:solidFill>
                  <a:schemeClr val="accent4">
                    <a:lumMod val="20000"/>
                    <a:lumOff val="80000"/>
                  </a:schemeClr>
                </a:solidFill>
              </a:rPr>
              <a:t>特征：半导体存储，数据存储在闪存颗粒中，主控芯片来执行数据的存储</a:t>
            </a:r>
          </a:p>
          <a:p>
            <a:pPr>
              <a:lnSpc>
                <a:spcPct val="150000"/>
              </a:lnSpc>
            </a:pPr>
            <a:endParaRPr lang="zh-CN" altLang="en-US" sz="1000" dirty="0">
              <a:solidFill>
                <a:schemeClr val="bg1"/>
              </a:solidFill>
            </a:endParaRPr>
          </a:p>
        </p:txBody>
      </p:sp>
      <p:pic>
        <p:nvPicPr>
          <p:cNvPr id="13" name="图片 12"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A2A2DB7E-E9D4-4E51-99EC-6BF81736D11A}"/>
              </a:ext>
            </a:extLst>
          </p:cNvPr>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8348871" y="558121"/>
            <a:ext cx="2731190" cy="2731190"/>
          </a:xfrm>
          <a:prstGeom prst="rect">
            <a:avLst/>
          </a:prstGeom>
        </p:spPr>
      </p:pic>
      <p:sp>
        <p:nvSpPr>
          <p:cNvPr id="3" name="e7d195523061f1c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e7d195523061f1c03a90ee8e42cb24248e56383cd534985688F9F494128731F165EE95AB4B0C0A38076AAEA07667B1565C446FC45FF01DFB0E885BCDBDF3A284F3DB14DA61DD97F0BAB2E6C668FB493184BEA2B79408FB094EB53969616FE837C4DDA931FB4B50B287CB9E976CD8A286A6B09202195C1175A3DD2481D60CC400D4B189D647C28541</a:t>
            </a:r>
            <a:endParaRPr lang="zh-CN" altLang="en-US" sz="100"/>
          </a:p>
        </p:txBody>
      </p:sp>
      <p:sp>
        <p:nvSpPr>
          <p:cNvPr id="14" name="Title 3" descr="e7d195523061f1c03a90ee8e42cb24248e56383cd534985688F9F494128731F165EE95AB4B0C0A38076AAEA07667B1565C446FC45FF01DFB0E885BCDBDF3A284F3DB14DA61DD97F0BAB2E6C668FB493184BEA2B79408FB094EB53969616FE837C4DDA931FB4B50B287CB9E976CD8A286A6B09202195C1175A3DD2481D60CC400D4B189D647C28541"/>
          <p:cNvSpPr txBox="1">
            <a:spLocks/>
          </p:cNvSpPr>
          <p:nvPr/>
        </p:nvSpPr>
        <p:spPr>
          <a:xfrm>
            <a:off x="1670931" y="980477"/>
            <a:ext cx="6305172" cy="718658"/>
          </a:xfrm>
          <a:prstGeom prst="rect">
            <a:avLst/>
          </a:prstGeom>
          <a:noFill/>
        </p:spPr>
        <p:txBody>
          <a:bodyPr vert="horz" wrap="square" lIns="91440" tIns="45720" rIns="91440" bIns="45720" rtlCol="0" anchor="ctr">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accent1">
                    <a:lumMod val="40000"/>
                    <a:lumOff val="60000"/>
                  </a:schemeClr>
                </a:solidFill>
                <a:effectLst>
                  <a:outerShdw blurRad="165100" dist="1625600" dir="19740000" sx="114000" sy="114000" algn="bl" rotWithShape="0">
                    <a:schemeClr val="bg1">
                      <a:alpha val="11000"/>
                    </a:schemeClr>
                  </a:outerShdw>
                </a:effectLst>
                <a:uLnTx/>
                <a:uFillTx/>
                <a:latin typeface="+mj-ea"/>
                <a:ea typeface="+mj-ea"/>
                <a:cs typeface="+mn-ea"/>
              </a:rPr>
              <a:t>辅助存储器</a:t>
            </a:r>
            <a:endParaRPr kumimoji="0" lang="en-US" sz="4400" b="1" i="0" u="none" strike="noStrike" kern="1200" cap="none" spc="0" normalizeH="0" baseline="0" noProof="0" dirty="0">
              <a:ln>
                <a:noFill/>
              </a:ln>
              <a:solidFill>
                <a:schemeClr val="accent1">
                  <a:lumMod val="40000"/>
                  <a:lumOff val="60000"/>
                </a:schemeClr>
              </a:solidFill>
              <a:effectLst>
                <a:outerShdw blurRad="165100" dist="1625600" dir="19740000" sx="114000" sy="114000" algn="bl" rotWithShape="0">
                  <a:schemeClr val="bg1">
                    <a:alpha val="11000"/>
                  </a:schemeClr>
                </a:outerShdw>
              </a:effectLst>
              <a:uLnTx/>
              <a:uFillTx/>
              <a:latin typeface="+mj-ea"/>
              <a:ea typeface="+mj-ea"/>
              <a:cs typeface="+mn-ea"/>
            </a:endParaRPr>
          </a:p>
        </p:txBody>
      </p:sp>
    </p:spTree>
    <p:extLst>
      <p:ext uri="{BB962C8B-B14F-4D97-AF65-F5344CB8AC3E}">
        <p14:creationId xmlns:p14="http://schemas.microsoft.com/office/powerpoint/2010/main" xmlns="" val="2158770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
        <p:nvSpPr>
          <p:cNvPr id="20" name="Rectangle 19"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306D0910-AEDA-492F-B997-16529CE7953F}"/>
              </a:ext>
            </a:extLst>
          </p:cNvPr>
          <p:cNvSpPr/>
          <p:nvPr/>
        </p:nvSpPr>
        <p:spPr>
          <a:xfrm>
            <a:off x="8323582" y="331719"/>
            <a:ext cx="3564610" cy="6194562"/>
          </a:xfrm>
          <a:prstGeom prst="rect">
            <a:avLst/>
          </a:prstGeom>
          <a:solidFill>
            <a:srgbClr val="061A2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16" name="Rectangle 15"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E5B4B53E-4CC0-418B-9CC5-6FA1B742323D}"/>
              </a:ext>
            </a:extLst>
          </p:cNvPr>
          <p:cNvSpPr/>
          <p:nvPr/>
        </p:nvSpPr>
        <p:spPr>
          <a:xfrm>
            <a:off x="5052448" y="2703442"/>
            <a:ext cx="3105150" cy="2586288"/>
          </a:xfrm>
          <a:prstGeom prst="rect">
            <a:avLst/>
          </a:prstGeom>
          <a:gradFill>
            <a:gsLst>
              <a:gs pos="100000">
                <a:schemeClr val="accent2">
                  <a:alpha val="80000"/>
                </a:schemeClr>
              </a:gs>
              <a:gs pos="0">
                <a:schemeClr val="accent3">
                  <a:alpha val="8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5" name="Rectangle 4"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9B3B698A-A5DE-44FE-A54C-F767A8D6BC90}"/>
              </a:ext>
            </a:extLst>
          </p:cNvPr>
          <p:cNvSpPr/>
          <p:nvPr/>
        </p:nvSpPr>
        <p:spPr>
          <a:xfrm>
            <a:off x="1947298" y="331719"/>
            <a:ext cx="3105150" cy="2371725"/>
          </a:xfrm>
          <a:prstGeom prst="rect">
            <a:avLst/>
          </a:prstGeom>
          <a:gradFill>
            <a:gsLst>
              <a:gs pos="100000">
                <a:schemeClr val="accent1"/>
              </a:gs>
              <a:gs pos="0">
                <a:schemeClr val="accent1">
                  <a:lumMod val="5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6" name="Rectangle 5"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F085C780-0000-4B25-A8DC-FB24D3BC181B}"/>
              </a:ext>
            </a:extLst>
          </p:cNvPr>
          <p:cNvSpPr/>
          <p:nvPr/>
        </p:nvSpPr>
        <p:spPr>
          <a:xfrm>
            <a:off x="5052448" y="331719"/>
            <a:ext cx="3105150" cy="2371725"/>
          </a:xfrm>
          <a:prstGeom prst="rect">
            <a:avLst/>
          </a:prstGeom>
          <a:solidFill>
            <a:srgbClr val="061A24"/>
          </a:solidFill>
          <a:ln>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7" name="Rectangle 6"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C7F207FA-61D0-41A1-897F-678E84D2CFFA}"/>
              </a:ext>
            </a:extLst>
          </p:cNvPr>
          <p:cNvSpPr/>
          <p:nvPr/>
        </p:nvSpPr>
        <p:spPr>
          <a:xfrm>
            <a:off x="1947298" y="2703442"/>
            <a:ext cx="3129213" cy="2586288"/>
          </a:xfrm>
          <a:prstGeom prst="rect">
            <a:avLst/>
          </a:prstGeom>
          <a:solidFill>
            <a:srgbClr val="061A24"/>
          </a:solidFill>
          <a:ln>
            <a:noFill/>
          </a:ln>
          <a:effectLst>
            <a:outerShdw blurRad="4064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8" name="TextBox 7"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19115823-1C57-4E01-A56E-1813BFED4366}"/>
              </a:ext>
            </a:extLst>
          </p:cNvPr>
          <p:cNvSpPr txBox="1"/>
          <p:nvPr/>
        </p:nvSpPr>
        <p:spPr>
          <a:xfrm>
            <a:off x="2180809" y="638471"/>
            <a:ext cx="2246242" cy="1862048"/>
          </a:xfrm>
          <a:prstGeom prst="rect">
            <a:avLst/>
          </a:prstGeom>
          <a:noFill/>
        </p:spPr>
        <p:txBody>
          <a:bodyPr wrap="square" rtlCol="0">
            <a:spAutoFit/>
          </a:bodyPr>
          <a:lstStyle/>
          <a:p>
            <a:pPr>
              <a:lnSpc>
                <a:spcPts val="2300"/>
              </a:lnSpc>
            </a:pPr>
            <a:r>
              <a:rPr lang="en-US" altLang="zh-CN" spc="-150" dirty="0" smtClean="0">
                <a:latin typeface="+mj-lt"/>
              </a:rPr>
              <a:t>1</a:t>
            </a:r>
            <a:r>
              <a:rPr lang="en-US" altLang="zh-CN" spc="-150" dirty="0" smtClean="0">
                <a:latin typeface="+mj-lt"/>
              </a:rPr>
              <a:t>. </a:t>
            </a:r>
            <a:r>
              <a:rPr lang="zh-CN" altLang="en-US" spc="-150" dirty="0" smtClean="0">
                <a:latin typeface="+mj-lt"/>
              </a:rPr>
              <a:t>闪存卡：闪存卡广泛应用于数码相机、手机等便携设备上，其特点是小巧、轻便，读写速度较快，但存储容量一般较小。</a:t>
            </a:r>
            <a:endParaRPr lang="en-US" spc="-150" dirty="0">
              <a:latin typeface="+mj-lt"/>
            </a:endParaRPr>
          </a:p>
        </p:txBody>
      </p:sp>
      <p:sp>
        <p:nvSpPr>
          <p:cNvPr id="34" name="TextBox 33"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72997346-30D9-4DE5-94AF-4F0809175548}"/>
              </a:ext>
            </a:extLst>
          </p:cNvPr>
          <p:cNvSpPr txBox="1"/>
          <p:nvPr/>
        </p:nvSpPr>
        <p:spPr>
          <a:xfrm>
            <a:off x="2150746" y="5718405"/>
            <a:ext cx="1528043" cy="338554"/>
          </a:xfrm>
          <a:prstGeom prst="rect">
            <a:avLst/>
          </a:prstGeom>
          <a:noFill/>
        </p:spPr>
        <p:txBody>
          <a:bodyPr wrap="square" rtlCol="0">
            <a:spAutoFit/>
          </a:bodyPr>
          <a:lstStyle/>
          <a:p>
            <a:pPr algn="ctr"/>
            <a:r>
              <a:rPr lang="en-US" sz="1600" dirty="0">
                <a:latin typeface="+mj-lt"/>
              </a:rPr>
              <a:t>287</a:t>
            </a:r>
          </a:p>
        </p:txBody>
      </p:sp>
      <p:sp>
        <p:nvSpPr>
          <p:cNvPr id="35" name="TextBox 34"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BB520923-DE44-459D-B084-118D18C928CB}"/>
              </a:ext>
            </a:extLst>
          </p:cNvPr>
          <p:cNvSpPr txBox="1"/>
          <p:nvPr/>
        </p:nvSpPr>
        <p:spPr>
          <a:xfrm>
            <a:off x="2287069" y="6005860"/>
            <a:ext cx="1300279" cy="584775"/>
          </a:xfrm>
          <a:prstGeom prst="rect">
            <a:avLst/>
          </a:prstGeom>
          <a:noFill/>
        </p:spPr>
        <p:txBody>
          <a:bodyPr wrap="square" rtlCol="0">
            <a:spAutoFit/>
          </a:bodyPr>
          <a:lstStyle/>
          <a:p>
            <a:pPr algn="ctr"/>
            <a:r>
              <a:rPr lang="en-US" sz="1600" dirty="0">
                <a:latin typeface="+mj-lt"/>
              </a:rPr>
              <a:t>Subtitle Here</a:t>
            </a:r>
          </a:p>
        </p:txBody>
      </p:sp>
      <p:sp>
        <p:nvSpPr>
          <p:cNvPr id="36" name="TextBox 35"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8D45DAB6-9B1D-41CD-8631-74507AB0AE16}"/>
              </a:ext>
            </a:extLst>
          </p:cNvPr>
          <p:cNvSpPr txBox="1"/>
          <p:nvPr/>
        </p:nvSpPr>
        <p:spPr>
          <a:xfrm>
            <a:off x="4288426" y="5738781"/>
            <a:ext cx="1528043" cy="338554"/>
          </a:xfrm>
          <a:prstGeom prst="rect">
            <a:avLst/>
          </a:prstGeom>
          <a:noFill/>
        </p:spPr>
        <p:txBody>
          <a:bodyPr wrap="square" rtlCol="0">
            <a:spAutoFit/>
          </a:bodyPr>
          <a:lstStyle/>
          <a:p>
            <a:pPr algn="ctr"/>
            <a:r>
              <a:rPr lang="en-US" sz="1600" dirty="0">
                <a:latin typeface="+mj-lt"/>
              </a:rPr>
              <a:t>287</a:t>
            </a:r>
          </a:p>
        </p:txBody>
      </p:sp>
      <p:sp>
        <p:nvSpPr>
          <p:cNvPr id="37" name="TextBox 36"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D62637D6-AA39-46F0-A426-062F7B4F598C}"/>
              </a:ext>
            </a:extLst>
          </p:cNvPr>
          <p:cNvSpPr txBox="1"/>
          <p:nvPr/>
        </p:nvSpPr>
        <p:spPr>
          <a:xfrm>
            <a:off x="4424749" y="6026236"/>
            <a:ext cx="1300279" cy="584775"/>
          </a:xfrm>
          <a:prstGeom prst="rect">
            <a:avLst/>
          </a:prstGeom>
          <a:noFill/>
        </p:spPr>
        <p:txBody>
          <a:bodyPr wrap="square" rtlCol="0">
            <a:spAutoFit/>
          </a:bodyPr>
          <a:lstStyle/>
          <a:p>
            <a:pPr algn="ctr"/>
            <a:r>
              <a:rPr lang="en-US" sz="1600" dirty="0">
                <a:latin typeface="+mj-lt"/>
              </a:rPr>
              <a:t>Subtitle Here</a:t>
            </a:r>
          </a:p>
        </p:txBody>
      </p:sp>
      <p:sp>
        <p:nvSpPr>
          <p:cNvPr id="38" name="TextBox 37"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18E228E0-E67A-406F-A998-6E3B93BA5ACD}"/>
              </a:ext>
            </a:extLst>
          </p:cNvPr>
          <p:cNvSpPr txBox="1"/>
          <p:nvPr/>
        </p:nvSpPr>
        <p:spPr>
          <a:xfrm>
            <a:off x="6306004" y="5738781"/>
            <a:ext cx="1528043" cy="338554"/>
          </a:xfrm>
          <a:prstGeom prst="rect">
            <a:avLst/>
          </a:prstGeom>
          <a:noFill/>
        </p:spPr>
        <p:txBody>
          <a:bodyPr wrap="square" rtlCol="0">
            <a:spAutoFit/>
          </a:bodyPr>
          <a:lstStyle/>
          <a:p>
            <a:pPr algn="ctr"/>
            <a:r>
              <a:rPr lang="en-US" sz="1600" dirty="0">
                <a:latin typeface="+mj-lt"/>
              </a:rPr>
              <a:t>287</a:t>
            </a:r>
          </a:p>
        </p:txBody>
      </p:sp>
      <p:sp>
        <p:nvSpPr>
          <p:cNvPr id="39" name="TextBox 38"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8F042A7A-57D8-4A57-AA4F-F014C43DC2E6}"/>
              </a:ext>
            </a:extLst>
          </p:cNvPr>
          <p:cNvSpPr txBox="1"/>
          <p:nvPr/>
        </p:nvSpPr>
        <p:spPr>
          <a:xfrm>
            <a:off x="6442327" y="6026236"/>
            <a:ext cx="1300279" cy="584775"/>
          </a:xfrm>
          <a:prstGeom prst="rect">
            <a:avLst/>
          </a:prstGeom>
          <a:noFill/>
        </p:spPr>
        <p:txBody>
          <a:bodyPr wrap="square" rtlCol="0">
            <a:spAutoFit/>
          </a:bodyPr>
          <a:lstStyle/>
          <a:p>
            <a:pPr algn="ctr"/>
            <a:r>
              <a:rPr lang="en-US" sz="1600" dirty="0">
                <a:latin typeface="+mj-lt"/>
              </a:rPr>
              <a:t>Subtitle Here</a:t>
            </a:r>
          </a:p>
        </p:txBody>
      </p:sp>
      <p:sp>
        <p:nvSpPr>
          <p:cNvPr id="50" name="Shape 767"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p:cNvSpPr/>
          <p:nvPr/>
        </p:nvSpPr>
        <p:spPr>
          <a:xfrm>
            <a:off x="5678983" y="3156954"/>
            <a:ext cx="1858037" cy="175092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ts val="2300"/>
              </a:lnSpc>
            </a:pPr>
            <a:r>
              <a:rPr lang="en-US" altLang="zh-CN" dirty="0" smtClean="0"/>
              <a:t>4</a:t>
            </a:r>
            <a:r>
              <a:rPr lang="en-US" altLang="zh-CN" dirty="0" smtClean="0"/>
              <a:t>. </a:t>
            </a:r>
            <a:r>
              <a:rPr lang="zh-CN" altLang="en-US" dirty="0" smtClean="0"/>
              <a:t>外置固态硬盘：外置固态硬盘具有读写速度快、体积小、重量轻等特点，但存储容量相对</a:t>
            </a:r>
            <a:r>
              <a:rPr lang="zh-CN" altLang="en-US" dirty="0" smtClean="0"/>
              <a:t>较小。</a:t>
            </a:r>
            <a:endParaRPr lang="en-US" altLang="zh-CN" dirty="0"/>
          </a:p>
        </p:txBody>
      </p:sp>
      <p:sp>
        <p:nvSpPr>
          <p:cNvPr id="22" name="TextBox 7"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6450849A-B830-4274-A335-EB64289B7E89}"/>
              </a:ext>
            </a:extLst>
          </p:cNvPr>
          <p:cNvSpPr txBox="1"/>
          <p:nvPr/>
        </p:nvSpPr>
        <p:spPr>
          <a:xfrm>
            <a:off x="396413" y="428247"/>
            <a:ext cx="1133623" cy="5016758"/>
          </a:xfrm>
          <a:prstGeom prst="rect">
            <a:avLst/>
          </a:prstGeom>
          <a:noFill/>
          <a:scene3d>
            <a:camera prst="orthographicFront">
              <a:rot lat="21301143" lon="301140" rev="21573786"/>
            </a:camera>
            <a:lightRig rig="threePt" dir="t"/>
          </a:scene3d>
        </p:spPr>
        <p:txBody>
          <a:bodyPr wrap="square" rtlCol="0">
            <a:spAutoFit/>
          </a:bodyPr>
          <a:lstStyle/>
          <a:p>
            <a:r>
              <a:rPr lang="zh-CN" altLang="en-US" sz="8000" b="1" dirty="0" smtClean="0">
                <a:solidFill>
                  <a:schemeClr val="bg2">
                    <a:lumMod val="85000"/>
                  </a:schemeClr>
                </a:solidFill>
                <a:latin typeface="+mj-ea"/>
                <a:ea typeface="+mj-ea"/>
              </a:rPr>
              <a:t>外存储器</a:t>
            </a:r>
            <a:endParaRPr lang="en-US" sz="8000" b="1" dirty="0">
              <a:solidFill>
                <a:schemeClr val="bg2">
                  <a:lumMod val="85000"/>
                </a:schemeClr>
              </a:solidFill>
              <a:latin typeface="+mj-ea"/>
              <a:ea typeface="+mj-ea"/>
            </a:endParaRPr>
          </a:p>
        </p:txBody>
      </p:sp>
      <p:sp>
        <p:nvSpPr>
          <p:cNvPr id="2" name="e7d195523061f1c0"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a:t>
            </a:r>
            <a:endParaRPr lang="zh-CN" altLang="en-US" sz="100"/>
          </a:p>
        </p:txBody>
      </p:sp>
      <p:sp>
        <p:nvSpPr>
          <p:cNvPr id="23" name="矩形 22"/>
          <p:cNvSpPr/>
          <p:nvPr/>
        </p:nvSpPr>
        <p:spPr>
          <a:xfrm>
            <a:off x="5352660" y="644013"/>
            <a:ext cx="2475723" cy="1843262"/>
          </a:xfrm>
          <a:prstGeom prst="rect">
            <a:avLst/>
          </a:prstGeom>
        </p:spPr>
        <p:txBody>
          <a:bodyPr wrap="square">
            <a:spAutoFit/>
          </a:bodyPr>
          <a:lstStyle/>
          <a:p>
            <a:pPr>
              <a:lnSpc>
                <a:spcPts val="2300"/>
              </a:lnSpc>
            </a:pPr>
            <a:r>
              <a:rPr lang="en-US" altLang="zh-CN" dirty="0" smtClean="0">
                <a:solidFill>
                  <a:schemeClr val="bg2">
                    <a:lumMod val="85000"/>
                  </a:schemeClr>
                </a:solidFill>
              </a:rPr>
              <a:t>2. </a:t>
            </a:r>
            <a:r>
              <a:rPr lang="zh-CN" altLang="en-US" dirty="0" smtClean="0">
                <a:solidFill>
                  <a:schemeClr val="bg2">
                    <a:lumMod val="85000"/>
                  </a:schemeClr>
                </a:solidFill>
              </a:rPr>
              <a:t>移动硬盘：移动硬盘可以连接电脑或其他设备进行数据传输和存储，其特点是大容量、可插拔，但在携带时相对笨重。</a:t>
            </a:r>
            <a:endParaRPr lang="zh-CN" altLang="en-US" dirty="0">
              <a:solidFill>
                <a:schemeClr val="bg2">
                  <a:lumMod val="85000"/>
                </a:schemeClr>
              </a:solidFill>
            </a:endParaRPr>
          </a:p>
        </p:txBody>
      </p:sp>
      <p:sp>
        <p:nvSpPr>
          <p:cNvPr id="24" name="矩形 23"/>
          <p:cNvSpPr/>
          <p:nvPr/>
        </p:nvSpPr>
        <p:spPr>
          <a:xfrm>
            <a:off x="2387098" y="2970033"/>
            <a:ext cx="2139636" cy="2138214"/>
          </a:xfrm>
          <a:prstGeom prst="rect">
            <a:avLst/>
          </a:prstGeom>
        </p:spPr>
        <p:txBody>
          <a:bodyPr wrap="square">
            <a:spAutoFit/>
          </a:bodyPr>
          <a:lstStyle/>
          <a:p>
            <a:pPr>
              <a:lnSpc>
                <a:spcPts val="2300"/>
              </a:lnSpc>
            </a:pPr>
            <a:r>
              <a:rPr lang="en-US" altLang="zh-CN" dirty="0" smtClean="0">
                <a:solidFill>
                  <a:schemeClr val="tx2">
                    <a:lumMod val="25000"/>
                    <a:lumOff val="75000"/>
                  </a:schemeClr>
                </a:solidFill>
              </a:rPr>
              <a:t>3. U</a:t>
            </a:r>
            <a:r>
              <a:rPr lang="zh-CN" altLang="en-US" dirty="0" smtClean="0">
                <a:solidFill>
                  <a:schemeClr val="tx2">
                    <a:lumMod val="25000"/>
                    <a:lumOff val="75000"/>
                  </a:schemeClr>
                </a:solidFill>
              </a:rPr>
              <a:t>盘：</a:t>
            </a:r>
            <a:r>
              <a:rPr lang="en-US" altLang="zh-CN" dirty="0" smtClean="0">
                <a:solidFill>
                  <a:schemeClr val="tx2">
                    <a:lumMod val="25000"/>
                    <a:lumOff val="75000"/>
                  </a:schemeClr>
                </a:solidFill>
              </a:rPr>
              <a:t>U</a:t>
            </a:r>
            <a:r>
              <a:rPr lang="zh-CN" altLang="en-US" dirty="0" smtClean="0">
                <a:solidFill>
                  <a:schemeClr val="tx2">
                    <a:lumMod val="25000"/>
                    <a:lumOff val="75000"/>
                  </a:schemeClr>
                </a:solidFill>
              </a:rPr>
              <a:t>盘是一种便携式的存储设备，其特点是小巧、轻便、易携带，但存储容量相对于移动硬盘较小。</a:t>
            </a:r>
            <a:endParaRPr lang="zh-CN" altLang="en-US" dirty="0">
              <a:solidFill>
                <a:schemeClr val="tx2">
                  <a:lumMod val="25000"/>
                  <a:lumOff val="75000"/>
                </a:schemeClr>
              </a:solidFill>
            </a:endParaRPr>
          </a:p>
        </p:txBody>
      </p:sp>
      <p:pic>
        <p:nvPicPr>
          <p:cNvPr id="5122" name="Picture 2" descr="https://www.yebaike.com/d/file/20210712/a0ab4122aff118a45f147cfd4a8a8248.jpg"/>
          <p:cNvPicPr>
            <a:picLocks noChangeAspect="1" noChangeArrowheads="1"/>
          </p:cNvPicPr>
          <p:nvPr/>
        </p:nvPicPr>
        <p:blipFill>
          <a:blip r:embed="rId3"/>
          <a:srcRect/>
          <a:stretch>
            <a:fillRect/>
          </a:stretch>
        </p:blipFill>
        <p:spPr bwMode="auto">
          <a:xfrm rot="16200000">
            <a:off x="7007384" y="1629620"/>
            <a:ext cx="6192574" cy="3585176"/>
          </a:xfrm>
          <a:prstGeom prst="rect">
            <a:avLst/>
          </a:prstGeom>
          <a:noFill/>
        </p:spPr>
      </p:pic>
    </p:spTree>
    <p:extLst>
      <p:ext uri="{BB962C8B-B14F-4D97-AF65-F5344CB8AC3E}">
        <p14:creationId xmlns:p14="http://schemas.microsoft.com/office/powerpoint/2010/main" xmlns="" val="439284566"/>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A249FD48-40C7-453E-A8D6-C95FD645BAFF}"/>
              </a:ext>
            </a:extLst>
          </p:cNvPr>
          <p:cNvSpPr/>
          <p:nvPr/>
        </p:nvSpPr>
        <p:spPr>
          <a:xfrm>
            <a:off x="8098420" y="4434839"/>
            <a:ext cx="3484722" cy="1874573"/>
          </a:xfrm>
          <a:prstGeom prst="roundRect">
            <a:avLst>
              <a:gd name="adj" fmla="val 69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B1F9CC33-9848-4411-BDDE-7BC1D885C5C2}"/>
              </a:ext>
            </a:extLst>
          </p:cNvPr>
          <p:cNvSpPr/>
          <p:nvPr/>
        </p:nvSpPr>
        <p:spPr>
          <a:xfrm>
            <a:off x="4951661" y="4425786"/>
            <a:ext cx="3484722" cy="1874573"/>
          </a:xfrm>
          <a:prstGeom prst="roundRect">
            <a:avLst>
              <a:gd name="adj" fmla="val 3563"/>
            </a:avLst>
          </a:prstGeom>
          <a:solidFill>
            <a:srgbClr val="02010B"/>
          </a:solidFill>
          <a:ln>
            <a:noFill/>
          </a:ln>
          <a:effectLst>
            <a:outerShdw blurRad="25400" dist="12700" dir="27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CE855CC1-96CD-415E-B5B6-B49F03F68CC6}"/>
              </a:ext>
            </a:extLst>
          </p:cNvPr>
          <p:cNvSpPr txBox="1"/>
          <p:nvPr/>
        </p:nvSpPr>
        <p:spPr>
          <a:xfrm>
            <a:off x="5205964" y="4755889"/>
            <a:ext cx="2460057" cy="1308756"/>
          </a:xfrm>
          <a:prstGeom prst="rect">
            <a:avLst/>
          </a:prstGeom>
          <a:noFill/>
        </p:spPr>
        <p:txBody>
          <a:bodyPr wrap="square" rtlCol="0">
            <a:spAutoFit/>
          </a:bodyPr>
          <a:lstStyle/>
          <a:p>
            <a:pPr>
              <a:lnSpc>
                <a:spcPts val="1600"/>
              </a:lnSpc>
            </a:pPr>
            <a:r>
              <a:rPr lang="en-US" sz="1200" b="1" dirty="0" smtClean="0">
                <a:solidFill>
                  <a:schemeClr val="accent3"/>
                </a:solidFill>
              </a:rPr>
              <a:t>CPU </a:t>
            </a:r>
            <a:r>
              <a:rPr lang="en-US" sz="1200" b="1" dirty="0" smtClean="0">
                <a:solidFill>
                  <a:schemeClr val="accent3"/>
                </a:solidFill>
              </a:rPr>
              <a:t>Cache</a:t>
            </a:r>
            <a:r>
              <a:rPr lang="zh-CN" altLang="en-US" sz="1200" b="1" dirty="0" smtClean="0">
                <a:solidFill>
                  <a:schemeClr val="accent3"/>
                </a:solidFill>
              </a:rPr>
              <a:t>采用的是一种叫作</a:t>
            </a:r>
            <a:r>
              <a:rPr lang="en-US" sz="1200" b="1" dirty="0" smtClean="0">
                <a:solidFill>
                  <a:schemeClr val="accent3"/>
                </a:solidFill>
              </a:rPr>
              <a:t>SRAM</a:t>
            </a:r>
            <a:r>
              <a:rPr lang="zh-CN" altLang="en-US" sz="1200" b="1" dirty="0" smtClean="0">
                <a:solidFill>
                  <a:schemeClr val="accent3"/>
                </a:solidFill>
              </a:rPr>
              <a:t>的芯片，它之所以被称为“静态”存储器，是因为只要处在通电状态，里面的数据就可以保持存在。而一旦断电，里面的数据就会丢失了。</a:t>
            </a:r>
            <a:endParaRPr lang="en-US" sz="1200" b="1" dirty="0">
              <a:solidFill>
                <a:schemeClr val="accent3"/>
              </a:solidFill>
            </a:endParaRPr>
          </a:p>
        </p:txBody>
      </p:sp>
      <p:sp>
        <p:nvSpPr>
          <p:cNvPr id="29" name="Rectangle: Rounded Corners 28"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E6A4C067-B529-4B8A-807B-BF6527569CC8}"/>
              </a:ext>
            </a:extLst>
          </p:cNvPr>
          <p:cNvSpPr/>
          <p:nvPr/>
        </p:nvSpPr>
        <p:spPr>
          <a:xfrm>
            <a:off x="8098420" y="4434839"/>
            <a:ext cx="3484722" cy="1874573"/>
          </a:xfrm>
          <a:prstGeom prst="roundRect">
            <a:avLst>
              <a:gd name="adj" fmla="val 3085"/>
            </a:avLst>
          </a:prstGeom>
          <a:solidFill>
            <a:srgbClr val="02010B"/>
          </a:solidFill>
          <a:ln>
            <a:noFill/>
          </a:ln>
          <a:effectLst>
            <a:outerShdw blurRad="25400" dist="12700" dir="27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36259621-742C-4356-A338-B5E00796A975}"/>
              </a:ext>
            </a:extLst>
          </p:cNvPr>
          <p:cNvSpPr txBox="1"/>
          <p:nvPr/>
        </p:nvSpPr>
        <p:spPr>
          <a:xfrm>
            <a:off x="8499006" y="4769569"/>
            <a:ext cx="2410420" cy="1272143"/>
          </a:xfrm>
          <a:prstGeom prst="rect">
            <a:avLst/>
          </a:prstGeom>
          <a:noFill/>
        </p:spPr>
        <p:txBody>
          <a:bodyPr wrap="square" rtlCol="0">
            <a:spAutoFit/>
          </a:bodyPr>
          <a:lstStyle/>
          <a:p>
            <a:pPr>
              <a:lnSpc>
                <a:spcPts val="1600"/>
              </a:lnSpc>
            </a:pPr>
            <a:r>
              <a:rPr lang="zh-CN" altLang="en-US" sz="1200" b="1" dirty="0" smtClean="0">
                <a:solidFill>
                  <a:schemeClr val="accent5"/>
                </a:solidFill>
              </a:rPr>
              <a:t>在</a:t>
            </a:r>
            <a:r>
              <a:rPr lang="en-US" sz="1200" b="1" dirty="0" smtClean="0">
                <a:solidFill>
                  <a:schemeClr val="accent5"/>
                </a:solidFill>
              </a:rPr>
              <a:t>SRAM</a:t>
            </a:r>
            <a:r>
              <a:rPr lang="zh-CN" altLang="en-US" sz="1200" b="1" dirty="0" smtClean="0">
                <a:solidFill>
                  <a:schemeClr val="accent5"/>
                </a:solidFill>
              </a:rPr>
              <a:t>里面，一个比特的数据，需要</a:t>
            </a:r>
            <a:r>
              <a:rPr lang="en-US" sz="1200" b="1" dirty="0" smtClean="0">
                <a:solidFill>
                  <a:schemeClr val="accent5"/>
                </a:solidFill>
              </a:rPr>
              <a:t>6~8</a:t>
            </a:r>
            <a:r>
              <a:rPr lang="zh-CN" altLang="en-US" sz="1200" b="1" dirty="0" smtClean="0">
                <a:solidFill>
                  <a:schemeClr val="accent5"/>
                </a:solidFill>
              </a:rPr>
              <a:t>个晶体管，因此</a:t>
            </a:r>
            <a:r>
              <a:rPr lang="en-US" sz="1200" b="1" dirty="0" smtClean="0">
                <a:solidFill>
                  <a:schemeClr val="accent5"/>
                </a:solidFill>
              </a:rPr>
              <a:t>SRAM</a:t>
            </a:r>
            <a:r>
              <a:rPr lang="zh-CN" altLang="en-US" sz="1200" b="1" dirty="0" smtClean="0">
                <a:solidFill>
                  <a:schemeClr val="accent5"/>
                </a:solidFill>
              </a:rPr>
              <a:t>的存储密度不高，所以在缓存中使用</a:t>
            </a:r>
            <a:r>
              <a:rPr lang="en-US" sz="1200" b="1" dirty="0" smtClean="0">
                <a:solidFill>
                  <a:schemeClr val="accent5"/>
                </a:solidFill>
              </a:rPr>
              <a:t>SRAM</a:t>
            </a:r>
            <a:r>
              <a:rPr lang="zh-CN" altLang="en-US" sz="1200" b="1" dirty="0" smtClean="0">
                <a:solidFill>
                  <a:schemeClr val="accent5"/>
                </a:solidFill>
              </a:rPr>
              <a:t>可以提供更快的读写速度，但是成本较高。</a:t>
            </a:r>
          </a:p>
          <a:p>
            <a:endParaRPr lang="en-US" sz="1000" b="1" dirty="0">
              <a:solidFill>
                <a:schemeClr val="accent5"/>
              </a:solidFill>
            </a:endParaRPr>
          </a:p>
        </p:txBody>
      </p:sp>
      <p:sp>
        <p:nvSpPr>
          <p:cNvPr id="26" name="TextBox 25"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FE42999A-38F6-408F-A32C-45D805F50FD2}"/>
              </a:ext>
            </a:extLst>
          </p:cNvPr>
          <p:cNvSpPr txBox="1"/>
          <p:nvPr/>
        </p:nvSpPr>
        <p:spPr>
          <a:xfrm>
            <a:off x="1227032" y="162816"/>
            <a:ext cx="4269724" cy="369332"/>
          </a:xfrm>
          <a:prstGeom prst="rect">
            <a:avLst/>
          </a:prstGeom>
          <a:noFill/>
        </p:spPr>
        <p:txBody>
          <a:bodyPr wrap="square" rtlCol="0">
            <a:spAutoFit/>
          </a:bodyPr>
          <a:lstStyle/>
          <a:p>
            <a:r>
              <a:rPr lang="en-US" b="1" dirty="0">
                <a:solidFill>
                  <a:schemeClr val="tx2">
                    <a:alpha val="32000"/>
                  </a:schemeClr>
                </a:solidFill>
                <a:latin typeface="Montserrat" panose="020B0604020202020204" charset="0"/>
              </a:rPr>
              <a:t>KPI </a:t>
            </a:r>
            <a:r>
              <a:rPr lang="en-US" dirty="0">
                <a:solidFill>
                  <a:schemeClr val="tx2">
                    <a:alpha val="32000"/>
                  </a:schemeClr>
                </a:solidFill>
                <a:latin typeface="Montserrat" panose="020B0604020202020204" charset="0"/>
              </a:rPr>
              <a:t>Dashboard</a:t>
            </a:r>
          </a:p>
        </p:txBody>
      </p:sp>
      <p:sp>
        <p:nvSpPr>
          <p:cNvPr id="2" name="e7d195523061f1c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e7d195523061f1c03a90ee8e42cb24248e56383cd534985688F9F494128731F165EE95AB4B0C0A38076AAEA07667B1565C446FC45FF01DFB0E885BCDBDF3A284F3DB14DA61DD97F0BAB2E6C668FB493184BEA2B79408FB094EB53969616FE837C4DDA931FB4B50B287CB9E976CD8A286A6B09202195C1175A3DD2481D60CC400D4B189D647C28541</a:t>
            </a:r>
            <a:endParaRPr lang="zh-CN" altLang="en-US" sz="100"/>
          </a:p>
        </p:txBody>
      </p:sp>
      <p:sp>
        <p:nvSpPr>
          <p:cNvPr id="24" name="Rectangle: Rounded Corners 5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24D77DBC-C058-413D-8A08-195190D25845}"/>
              </a:ext>
            </a:extLst>
          </p:cNvPr>
          <p:cNvSpPr/>
          <p:nvPr/>
        </p:nvSpPr>
        <p:spPr>
          <a:xfrm>
            <a:off x="713349" y="646719"/>
            <a:ext cx="3335484" cy="4011035"/>
          </a:xfrm>
          <a:prstGeom prst="roundRect">
            <a:avLst>
              <a:gd name="adj" fmla="val 2019"/>
            </a:avLst>
          </a:prstGeom>
          <a:solidFill>
            <a:srgbClr val="02010B">
              <a:alpha val="62000"/>
            </a:srgbClr>
          </a:solidFill>
          <a:ln>
            <a:solidFill>
              <a:srgbClr val="0201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bg1"/>
              </a:solidFill>
              <a:latin typeface="+mj-lt"/>
            </a:endParaRPr>
          </a:p>
        </p:txBody>
      </p:sp>
      <p:sp>
        <p:nvSpPr>
          <p:cNvPr id="38" name="Rectangle 76">
            <a:extLst>
              <a:ext uri="{FF2B5EF4-FFF2-40B4-BE49-F238E27FC236}">
                <a16:creationId xmlns:a16="http://schemas.microsoft.com/office/drawing/2014/main" xmlns="" id="{5BA7BD81-361A-4187-B9D9-E43ECD9FF8FC}"/>
              </a:ext>
            </a:extLst>
          </p:cNvPr>
          <p:cNvSpPr/>
          <p:nvPr/>
        </p:nvSpPr>
        <p:spPr>
          <a:xfrm>
            <a:off x="864837" y="750825"/>
            <a:ext cx="2991627" cy="1650452"/>
          </a:xfrm>
          <a:prstGeom prst="rect">
            <a:avLst/>
          </a:prstGeom>
        </p:spPr>
        <p:txBody>
          <a:bodyPr wrap="square">
            <a:spAutoFit/>
          </a:bodyPr>
          <a:lstStyle/>
          <a:p>
            <a:r>
              <a:rPr lang="zh-CN" altLang="en-US" sz="3375" dirty="0" smtClean="0">
                <a:solidFill>
                  <a:schemeClr val="bg1"/>
                </a:solidFill>
                <a:latin typeface="+mj-lt"/>
                <a:ea typeface="Karla" pitchFamily="2" charset="0"/>
                <a:cs typeface="Heebo" panose="00000500000000000000" pitchFamily="2" charset="-79"/>
              </a:rPr>
              <a:t>缓存</a:t>
            </a:r>
            <a:r>
              <a:rPr lang="zh-CN" altLang="en-US" sz="3375" dirty="0" smtClean="0">
                <a:solidFill>
                  <a:schemeClr val="bg1"/>
                </a:solidFill>
                <a:latin typeface="+mj-lt"/>
                <a:ea typeface="Karla" pitchFamily="2" charset="0"/>
                <a:cs typeface="Heebo" panose="00000500000000000000" pitchFamily="2" charset="-79"/>
              </a:rPr>
              <a:t>（</a:t>
            </a:r>
            <a:r>
              <a:rPr lang="en-US" sz="3375" dirty="0" smtClean="0">
                <a:solidFill>
                  <a:schemeClr val="bg1"/>
                </a:solidFill>
                <a:latin typeface="+mj-lt"/>
                <a:ea typeface="Karla" pitchFamily="2" charset="0"/>
                <a:cs typeface="Heebo" panose="00000500000000000000" pitchFamily="2" charset="-79"/>
              </a:rPr>
              <a:t>Cache</a:t>
            </a:r>
            <a:r>
              <a:rPr lang="zh-CN" altLang="en-US" sz="3375" dirty="0" smtClean="0">
                <a:solidFill>
                  <a:schemeClr val="bg1"/>
                </a:solidFill>
                <a:latin typeface="+mj-lt"/>
                <a:ea typeface="Karla" pitchFamily="2" charset="0"/>
                <a:cs typeface="Heebo" panose="00000500000000000000" pitchFamily="2" charset="-79"/>
              </a:rPr>
              <a:t>）</a:t>
            </a:r>
          </a:p>
          <a:p>
            <a:endParaRPr lang="en-US" sz="3375" dirty="0">
              <a:solidFill>
                <a:schemeClr val="bg1"/>
              </a:solidFill>
              <a:latin typeface="+mj-lt"/>
              <a:ea typeface="Karla" pitchFamily="2" charset="0"/>
              <a:cs typeface="Heebo" panose="00000500000000000000" pitchFamily="2" charset="-79"/>
            </a:endParaRPr>
          </a:p>
        </p:txBody>
      </p:sp>
      <p:sp>
        <p:nvSpPr>
          <p:cNvPr id="41" name="Shape 705"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1C7006DC-6286-4470-9D1B-66BC932CD95B}"/>
              </a:ext>
            </a:extLst>
          </p:cNvPr>
          <p:cNvSpPr/>
          <p:nvPr/>
        </p:nvSpPr>
        <p:spPr>
          <a:xfrm>
            <a:off x="941560" y="1949548"/>
            <a:ext cx="3422210" cy="4339650"/>
          </a:xfrm>
          <a:prstGeom prst="rect">
            <a:avLst/>
          </a:prstGeom>
          <a:noFill/>
          <a:ln w="12700">
            <a:miter lim="400000"/>
          </a:ln>
          <a:extLst>
            <a:ext uri="{C572A759-6A51-4108-AA02-DFA0A04FC94B}">
              <ma14:wrappingTextBoxFlag xmlns:ma14="http://schemas.microsoft.com/office/mac/drawingml/2011/main" xmlns:mc="http://schemas.openxmlformats.org/markup-compatibility/2006" xmlns:p14="http://schemas.microsoft.com/office/powerpoint/2010/main" xmlns:a14="http://schemas.microsoft.com/office/drawing/2010/main" xmlns:a16="http://schemas.microsoft.com/office/drawing/2014/main" xmlns="" val="1"/>
            </a:ext>
          </a:extLst>
        </p:spPr>
        <p:txBody>
          <a:bodyPr wrap="square" lIns="0" tIns="0" rIns="0" bIns="0">
            <a:spAutoFit/>
          </a:bodyPr>
          <a:lstStyle/>
          <a:p>
            <a:pPr indent="457200">
              <a:lnSpc>
                <a:spcPct val="150000"/>
              </a:lnSpc>
            </a:pPr>
            <a:r>
              <a:rPr lang="en-US" sz="1600" dirty="0" smtClean="0">
                <a:solidFill>
                  <a:schemeClr val="bg1"/>
                </a:solidFill>
              </a:rPr>
              <a:t>Cache</a:t>
            </a:r>
            <a:r>
              <a:rPr lang="zh-CN" altLang="en-US" sz="1600" dirty="0" smtClean="0">
                <a:solidFill>
                  <a:schemeClr val="bg1"/>
                </a:solidFill>
              </a:rPr>
              <a:t>是计算机中的一种临时数据存储器，它位于</a:t>
            </a:r>
            <a:r>
              <a:rPr lang="en-US" sz="1600" dirty="0" smtClean="0">
                <a:solidFill>
                  <a:schemeClr val="bg1"/>
                </a:solidFill>
              </a:rPr>
              <a:t>CPU</a:t>
            </a:r>
            <a:r>
              <a:rPr lang="zh-CN" altLang="en-US" sz="1600" dirty="0" smtClean="0">
                <a:solidFill>
                  <a:schemeClr val="bg1"/>
                </a:solidFill>
              </a:rPr>
              <a:t>和内存之间，用于解决</a:t>
            </a:r>
            <a:r>
              <a:rPr lang="en-US" sz="1600" dirty="0" smtClean="0">
                <a:solidFill>
                  <a:schemeClr val="bg1"/>
                </a:solidFill>
              </a:rPr>
              <a:t>CPU</a:t>
            </a:r>
            <a:r>
              <a:rPr lang="zh-CN" altLang="en-US" sz="1600" dirty="0" smtClean="0">
                <a:solidFill>
                  <a:schemeClr val="bg1"/>
                </a:solidFill>
              </a:rPr>
              <a:t>运行速度和内存读写速度不匹配的问题。</a:t>
            </a:r>
            <a:r>
              <a:rPr lang="en-US" sz="1600" dirty="0" smtClean="0">
                <a:solidFill>
                  <a:schemeClr val="bg1"/>
                </a:solidFill>
              </a:rPr>
              <a:t>Cache</a:t>
            </a:r>
            <a:r>
              <a:rPr lang="zh-CN" altLang="en-US" sz="1600" dirty="0" smtClean="0">
                <a:solidFill>
                  <a:schemeClr val="bg1"/>
                </a:solidFill>
              </a:rPr>
              <a:t>的工作原理是在</a:t>
            </a:r>
            <a:r>
              <a:rPr lang="en-US" sz="1600" dirty="0" smtClean="0">
                <a:solidFill>
                  <a:schemeClr val="bg1"/>
                </a:solidFill>
              </a:rPr>
              <a:t>CPU</a:t>
            </a:r>
            <a:r>
              <a:rPr lang="zh-CN" altLang="en-US" sz="1600" dirty="0" smtClean="0">
                <a:solidFill>
                  <a:schemeClr val="bg1"/>
                </a:solidFill>
              </a:rPr>
              <a:t>需要读取或写入数据时，首先尝试从</a:t>
            </a:r>
            <a:r>
              <a:rPr lang="en-US" sz="1600" dirty="0" smtClean="0">
                <a:solidFill>
                  <a:schemeClr val="bg1"/>
                </a:solidFill>
              </a:rPr>
              <a:t>Cache</a:t>
            </a:r>
            <a:r>
              <a:rPr lang="zh-CN" altLang="en-US" sz="1600" dirty="0" smtClean="0">
                <a:solidFill>
                  <a:schemeClr val="bg1"/>
                </a:solidFill>
              </a:rPr>
              <a:t>中获取所需数据，如果命中则可以快速获取，否则再从内存中读取或写入。</a:t>
            </a:r>
            <a:r>
              <a:rPr lang="en-US" sz="1600" dirty="0" smtClean="0">
                <a:solidFill>
                  <a:schemeClr val="bg1"/>
                </a:solidFill>
              </a:rPr>
              <a:t>Cache</a:t>
            </a:r>
            <a:r>
              <a:rPr lang="zh-CN" altLang="en-US" sz="1600" dirty="0" smtClean="0">
                <a:solidFill>
                  <a:schemeClr val="bg1"/>
                </a:solidFill>
              </a:rPr>
              <a:t>的优化可以显著提高计算机的性能，这也是为什么现代计算机一般都采用多级缓存，并逐级增加缓存的大小。</a:t>
            </a:r>
          </a:p>
          <a:p>
            <a:pPr>
              <a:lnSpc>
                <a:spcPct val="150000"/>
              </a:lnSpc>
            </a:pPr>
            <a:endParaRPr lang="en-US" altLang="zh-CN" sz="1200" dirty="0">
              <a:solidFill>
                <a:schemeClr val="bg1"/>
              </a:solidFill>
              <a:ea typeface="思源黑体 CN Normal" panose="020B0400000000000000" pitchFamily="34" charset="-122"/>
            </a:endParaRPr>
          </a:p>
        </p:txBody>
      </p:sp>
      <p:sp>
        <p:nvSpPr>
          <p:cNvPr id="42" name="Rectangle 2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97A464C4-7210-7F4E-B320-69FD9D96DCDF}"/>
              </a:ext>
            </a:extLst>
          </p:cNvPr>
          <p:cNvSpPr/>
          <p:nvPr/>
        </p:nvSpPr>
        <p:spPr>
          <a:xfrm>
            <a:off x="5483908" y="2759635"/>
            <a:ext cx="4227443" cy="1510748"/>
          </a:xfrm>
          <a:prstGeom prst="rect">
            <a:avLst/>
          </a:prstGeom>
          <a:gradFill>
            <a:gsLst>
              <a:gs pos="0">
                <a:schemeClr val="accent1"/>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TextBox 4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0F379FCA-F390-8046-9240-DB8185BE9821}"/>
              </a:ext>
            </a:extLst>
          </p:cNvPr>
          <p:cNvSpPr txBox="1"/>
          <p:nvPr/>
        </p:nvSpPr>
        <p:spPr>
          <a:xfrm>
            <a:off x="5570046" y="646458"/>
            <a:ext cx="878446" cy="923330"/>
          </a:xfrm>
          <a:prstGeom prst="rect">
            <a:avLst/>
          </a:prstGeom>
          <a:noFill/>
        </p:spPr>
        <p:txBody>
          <a:bodyPr wrap="none" lIns="0" tIns="0" rIns="0" bIns="0" rtlCol="0">
            <a:spAutoFit/>
          </a:bodyPr>
          <a:lstStyle/>
          <a:p>
            <a:r>
              <a:rPr lang="vi-VN" sz="6000" b="1" dirty="0" smtClean="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rPr>
              <a:t>0</a:t>
            </a:r>
            <a:r>
              <a:rPr lang="en-US" sz="6000" b="1" dirty="0" smtClean="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rPr>
              <a:t>1</a:t>
            </a:r>
            <a:endParaRPr lang="vi-VN" sz="6000" b="1" dirty="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EEC71469-D5BB-1444-88FF-1A8893FCC24E}"/>
              </a:ext>
            </a:extLst>
          </p:cNvPr>
          <p:cNvSpPr txBox="1"/>
          <p:nvPr/>
        </p:nvSpPr>
        <p:spPr>
          <a:xfrm>
            <a:off x="6740461" y="481660"/>
            <a:ext cx="993862" cy="276999"/>
          </a:xfrm>
          <a:prstGeom prst="rect">
            <a:avLst/>
          </a:prstGeom>
          <a:noFill/>
        </p:spPr>
        <p:txBody>
          <a:bodyPr wrap="none" lIns="0" tIns="0" rIns="0" bIns="0" rtlCol="0">
            <a:spAutoFit/>
          </a:bodyPr>
          <a:lstStyle/>
          <a:p>
            <a:r>
              <a:rPr lang="en-US" dirty="0" smtClean="0">
                <a:solidFill>
                  <a:schemeClr val="bg1"/>
                </a:solidFill>
              </a:rPr>
              <a:t>L1 Cache</a:t>
            </a:r>
            <a:endParaRPr lang="vi-VN"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45" name="TextBox 4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5884372F-7415-234B-A989-E9DBAA5021E5}"/>
              </a:ext>
            </a:extLst>
          </p:cNvPr>
          <p:cNvSpPr txBox="1"/>
          <p:nvPr/>
        </p:nvSpPr>
        <p:spPr>
          <a:xfrm flipH="1">
            <a:off x="6740460" y="832592"/>
            <a:ext cx="3996949" cy="553998"/>
          </a:xfrm>
          <a:prstGeom prst="rect">
            <a:avLst/>
          </a:prstGeom>
          <a:noFill/>
        </p:spPr>
        <p:txBody>
          <a:bodyPr wrap="square" lIns="0" tIns="0" rIns="0" bIns="0" rtlCol="0">
            <a:spAutoFit/>
          </a:bodyPr>
          <a:lstStyle/>
          <a:p>
            <a:pPr algn="just"/>
            <a:r>
              <a:rPr lang="zh-CN" altLang="en-US" sz="1200" dirty="0" smtClean="0">
                <a:solidFill>
                  <a:schemeClr val="bg1"/>
                </a:solidFill>
              </a:rPr>
              <a:t>它</a:t>
            </a:r>
            <a:r>
              <a:rPr lang="zh-CN" altLang="en-US" sz="1200" dirty="0" smtClean="0">
                <a:solidFill>
                  <a:schemeClr val="bg1"/>
                </a:solidFill>
              </a:rPr>
              <a:t>通常分为两部分：一个用于存数据（</a:t>
            </a:r>
            <a:r>
              <a:rPr lang="en-US" sz="1200" dirty="0" smtClean="0">
                <a:solidFill>
                  <a:schemeClr val="bg1"/>
                </a:solidFill>
              </a:rPr>
              <a:t>L1d Cache</a:t>
            </a:r>
            <a:r>
              <a:rPr lang="zh-CN" altLang="en-US" sz="1200" dirty="0" smtClean="0">
                <a:solidFill>
                  <a:schemeClr val="bg1"/>
                </a:solidFill>
              </a:rPr>
              <a:t>），另一个用于存指令（</a:t>
            </a:r>
            <a:r>
              <a:rPr lang="en-US" sz="1200" dirty="0" smtClean="0">
                <a:solidFill>
                  <a:schemeClr val="bg1"/>
                </a:solidFill>
              </a:rPr>
              <a:t>L1i Cache</a:t>
            </a:r>
            <a:r>
              <a:rPr lang="zh-CN" altLang="en-US" sz="1200" dirty="0" smtClean="0">
                <a:solidFill>
                  <a:schemeClr val="bg1"/>
                </a:solidFill>
              </a:rPr>
              <a:t>）。</a:t>
            </a:r>
            <a:r>
              <a:rPr lang="en-US" sz="1200" dirty="0" smtClean="0">
                <a:solidFill>
                  <a:schemeClr val="bg1"/>
                </a:solidFill>
              </a:rPr>
              <a:t>L1 Cache</a:t>
            </a:r>
            <a:r>
              <a:rPr lang="zh-CN" altLang="en-US" sz="1200" dirty="0" smtClean="0">
                <a:solidFill>
                  <a:schemeClr val="bg1"/>
                </a:solidFill>
              </a:rPr>
              <a:t>很小，每部分差不多只有几十</a:t>
            </a:r>
            <a:r>
              <a:rPr lang="en-US" sz="1200" dirty="0" smtClean="0">
                <a:solidFill>
                  <a:schemeClr val="bg1"/>
                </a:solidFill>
              </a:rPr>
              <a:t>KB</a:t>
            </a:r>
            <a:r>
              <a:rPr lang="zh-CN" altLang="en-US" sz="1200" dirty="0" smtClean="0">
                <a:solidFill>
                  <a:schemeClr val="bg1"/>
                </a:solidFill>
              </a:rPr>
              <a:t>。</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412C26A5-F53A-8F43-AE0E-8FE0F56F8373}"/>
              </a:ext>
            </a:extLst>
          </p:cNvPr>
          <p:cNvSpPr txBox="1"/>
          <p:nvPr/>
        </p:nvSpPr>
        <p:spPr>
          <a:xfrm>
            <a:off x="5570046" y="1957274"/>
            <a:ext cx="878446" cy="923330"/>
          </a:xfrm>
          <a:prstGeom prst="rect">
            <a:avLst/>
          </a:prstGeom>
          <a:noFill/>
        </p:spPr>
        <p:txBody>
          <a:bodyPr wrap="none" lIns="0" tIns="0" rIns="0" bIns="0" rtlCol="0">
            <a:spAutoFit/>
          </a:bodyPr>
          <a:lstStyle/>
          <a:p>
            <a:r>
              <a:rPr lang="vi-VN" sz="6000" b="1" dirty="0" smtClean="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rPr>
              <a:t>0</a:t>
            </a:r>
            <a:r>
              <a:rPr lang="en-US" sz="6000" b="1" dirty="0" smtClean="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rPr>
              <a:t>2</a:t>
            </a:r>
            <a:endParaRPr lang="vi-VN" sz="6000" b="1" dirty="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46"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D3699500-E749-514B-8B81-D1A1E44DF0D3}"/>
              </a:ext>
            </a:extLst>
          </p:cNvPr>
          <p:cNvSpPr txBox="1"/>
          <p:nvPr/>
        </p:nvSpPr>
        <p:spPr>
          <a:xfrm>
            <a:off x="6740461" y="1792476"/>
            <a:ext cx="1062791" cy="276999"/>
          </a:xfrm>
          <a:prstGeom prst="rect">
            <a:avLst/>
          </a:prstGeom>
          <a:noFill/>
        </p:spPr>
        <p:txBody>
          <a:bodyPr wrap="none" lIns="0" tIns="0" rIns="0" bIns="0" rtlCol="0">
            <a:spAutoFit/>
          </a:bodyPr>
          <a:lstStyle/>
          <a:p>
            <a:r>
              <a:rPr lang="en-US" dirty="0" smtClean="0">
                <a:solidFill>
                  <a:schemeClr val="bg1"/>
                </a:solidFill>
              </a:rPr>
              <a:t>L2 </a:t>
            </a:r>
            <a:r>
              <a:rPr lang="en-US" dirty="0" smtClean="0">
                <a:solidFill>
                  <a:schemeClr val="bg1"/>
                </a:solidFill>
              </a:rPr>
              <a:t>Cache </a:t>
            </a:r>
            <a:endParaRPr lang="vi-VN"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48" name="TextBox 4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DF598C20-3D44-184E-B502-BB426BBC72E9}"/>
              </a:ext>
            </a:extLst>
          </p:cNvPr>
          <p:cNvSpPr txBox="1"/>
          <p:nvPr/>
        </p:nvSpPr>
        <p:spPr>
          <a:xfrm flipH="1">
            <a:off x="6740460" y="2143408"/>
            <a:ext cx="4304767" cy="553998"/>
          </a:xfrm>
          <a:prstGeom prst="rect">
            <a:avLst/>
          </a:prstGeom>
          <a:noFill/>
        </p:spPr>
        <p:txBody>
          <a:bodyPr wrap="square" lIns="0" tIns="0" rIns="0" bIns="0" rtlCol="0">
            <a:spAutoFit/>
          </a:bodyPr>
          <a:lstStyle/>
          <a:p>
            <a:pPr algn="just"/>
            <a:r>
              <a:rPr lang="zh-CN" altLang="en-US" sz="1200" dirty="0" smtClean="0">
                <a:solidFill>
                  <a:schemeClr val="bg1"/>
                </a:solidFill>
              </a:rPr>
              <a:t>同样</a:t>
            </a:r>
            <a:r>
              <a:rPr lang="zh-CN" altLang="en-US" sz="1200" dirty="0" smtClean="0">
                <a:solidFill>
                  <a:schemeClr val="bg1"/>
                </a:solidFill>
              </a:rPr>
              <a:t>是每个</a:t>
            </a:r>
            <a:r>
              <a:rPr lang="en-US" sz="1200" dirty="0" smtClean="0">
                <a:solidFill>
                  <a:schemeClr val="bg1"/>
                </a:solidFill>
              </a:rPr>
              <a:t>CPU</a:t>
            </a:r>
            <a:r>
              <a:rPr lang="zh-CN" altLang="en-US" sz="1200" dirty="0" smtClean="0">
                <a:solidFill>
                  <a:schemeClr val="bg1"/>
                </a:solidFill>
              </a:rPr>
              <a:t>核心都有的，但它往往不在</a:t>
            </a:r>
            <a:r>
              <a:rPr lang="en-US" sz="1200" dirty="0" smtClean="0">
                <a:solidFill>
                  <a:schemeClr val="bg1"/>
                </a:solidFill>
              </a:rPr>
              <a:t>CPU</a:t>
            </a:r>
            <a:r>
              <a:rPr lang="zh-CN" altLang="en-US" sz="1200" dirty="0" smtClean="0">
                <a:solidFill>
                  <a:schemeClr val="bg1"/>
                </a:solidFill>
              </a:rPr>
              <a:t>核心的内部，</a:t>
            </a:r>
            <a:r>
              <a:rPr lang="en-US" sz="1200" dirty="0" smtClean="0">
                <a:solidFill>
                  <a:schemeClr val="bg1"/>
                </a:solidFill>
              </a:rPr>
              <a:t>L2</a:t>
            </a:r>
            <a:r>
              <a:rPr lang="zh-CN" altLang="en-US" sz="1200" dirty="0" smtClean="0">
                <a:solidFill>
                  <a:schemeClr val="bg1"/>
                </a:solidFill>
              </a:rPr>
              <a:t>一般是一个统一的缓存，不把数据和指令分开，</a:t>
            </a:r>
            <a:r>
              <a:rPr lang="en-US" sz="1200" dirty="0" smtClean="0">
                <a:solidFill>
                  <a:schemeClr val="bg1"/>
                </a:solidFill>
              </a:rPr>
              <a:t>L2</a:t>
            </a:r>
            <a:r>
              <a:rPr lang="zh-CN" altLang="en-US" sz="1200" dirty="0" smtClean="0">
                <a:solidFill>
                  <a:schemeClr val="bg1"/>
                </a:solidFill>
              </a:rPr>
              <a:t>缓存更大一些，有几百</a:t>
            </a:r>
            <a:r>
              <a:rPr lang="en-US" sz="1200" dirty="0" smtClean="0">
                <a:solidFill>
                  <a:schemeClr val="bg1"/>
                </a:solidFill>
              </a:rPr>
              <a:t>KB</a:t>
            </a:r>
            <a:r>
              <a:rPr lang="zh-CN" altLang="en-US" sz="1200" dirty="0" smtClean="0">
                <a:solidFill>
                  <a:schemeClr val="bg1"/>
                </a:solidFill>
              </a:rPr>
              <a:t>，速度要慢一些。</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18967C7D-2A47-954E-AAD1-DD68FD49A89E}"/>
              </a:ext>
            </a:extLst>
          </p:cNvPr>
          <p:cNvSpPr txBox="1"/>
          <p:nvPr/>
        </p:nvSpPr>
        <p:spPr>
          <a:xfrm>
            <a:off x="5570046" y="3426523"/>
            <a:ext cx="878446" cy="923330"/>
          </a:xfrm>
          <a:prstGeom prst="rect">
            <a:avLst/>
          </a:prstGeom>
          <a:noFill/>
        </p:spPr>
        <p:txBody>
          <a:bodyPr wrap="none" lIns="0" tIns="0" rIns="0" bIns="0" rtlCol="0">
            <a:spAutoFit/>
          </a:bodyPr>
          <a:lstStyle/>
          <a:p>
            <a:r>
              <a:rPr lang="vi-VN" sz="6000" b="1" dirty="0" smtClean="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rPr>
              <a:t>0</a:t>
            </a:r>
            <a:r>
              <a:rPr lang="en-US" sz="6000" b="1" dirty="0" smtClean="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rPr>
              <a:t>3</a:t>
            </a:r>
            <a:endParaRPr lang="vi-VN" sz="6000" b="1" dirty="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1963B6C6-ADCF-3E49-BD0D-3D705FED6876}"/>
              </a:ext>
            </a:extLst>
          </p:cNvPr>
          <p:cNvSpPr txBox="1"/>
          <p:nvPr/>
        </p:nvSpPr>
        <p:spPr>
          <a:xfrm>
            <a:off x="6740461" y="3261725"/>
            <a:ext cx="1062791" cy="276999"/>
          </a:xfrm>
          <a:prstGeom prst="rect">
            <a:avLst/>
          </a:prstGeom>
          <a:noFill/>
        </p:spPr>
        <p:txBody>
          <a:bodyPr wrap="none" lIns="0" tIns="0" rIns="0" bIns="0" rtlCol="0">
            <a:spAutoFit/>
          </a:bodyPr>
          <a:lstStyle/>
          <a:p>
            <a:r>
              <a:rPr lang="en-US" dirty="0" smtClean="0">
                <a:solidFill>
                  <a:schemeClr val="bg1"/>
                </a:solidFill>
              </a:rPr>
              <a:t>L3 </a:t>
            </a:r>
            <a:r>
              <a:rPr lang="en-US" dirty="0" smtClean="0">
                <a:solidFill>
                  <a:schemeClr val="bg1"/>
                </a:solidFill>
              </a:rPr>
              <a:t>Cache </a:t>
            </a:r>
            <a:endParaRPr lang="vi-VN"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51" name="TextBox 5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6FC04D43-5BEA-8841-AD19-B2CAF2756737}"/>
              </a:ext>
            </a:extLst>
          </p:cNvPr>
          <p:cNvSpPr txBox="1"/>
          <p:nvPr/>
        </p:nvSpPr>
        <p:spPr>
          <a:xfrm flipH="1">
            <a:off x="6740461" y="3612657"/>
            <a:ext cx="2772106" cy="674544"/>
          </a:xfrm>
          <a:prstGeom prst="rect">
            <a:avLst/>
          </a:prstGeom>
          <a:noFill/>
        </p:spPr>
        <p:txBody>
          <a:bodyPr wrap="square" lIns="0" tIns="0" rIns="0" bIns="0" rtlCol="0">
            <a:spAutoFit/>
          </a:bodyPr>
          <a:lstStyle/>
          <a:p>
            <a:pPr algn="just">
              <a:lnSpc>
                <a:spcPct val="125000"/>
              </a:lnSpc>
            </a:pPr>
            <a:r>
              <a:rPr lang="zh-CN" altLang="en-US" sz="1200" dirty="0" smtClean="0">
                <a:solidFill>
                  <a:schemeClr val="bg1"/>
                </a:solidFill>
              </a:rPr>
              <a:t>通常</a:t>
            </a:r>
            <a:r>
              <a:rPr lang="zh-CN" altLang="en-US" sz="1200" dirty="0" smtClean="0">
                <a:solidFill>
                  <a:schemeClr val="bg1"/>
                </a:solidFill>
              </a:rPr>
              <a:t>是多个</a:t>
            </a:r>
            <a:r>
              <a:rPr lang="en-US" sz="1200" dirty="0" smtClean="0">
                <a:solidFill>
                  <a:schemeClr val="bg1"/>
                </a:solidFill>
              </a:rPr>
              <a:t>CPU</a:t>
            </a:r>
            <a:r>
              <a:rPr lang="zh-CN" altLang="en-US" sz="1200" dirty="0" smtClean="0">
                <a:solidFill>
                  <a:schemeClr val="bg1"/>
                </a:solidFill>
              </a:rPr>
              <a:t>核心共用的，尺寸会更大一些，访问速度自然也更慢一些。</a:t>
            </a:r>
          </a:p>
          <a:p>
            <a:pPr algn="just">
              <a:lnSpc>
                <a:spcPct val="125000"/>
              </a:lnSpc>
            </a:pP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Oval 67">
            <a:extLst>
              <a:ext uri="{FF2B5EF4-FFF2-40B4-BE49-F238E27FC236}">
                <a16:creationId xmlns:a16="http://schemas.microsoft.com/office/drawing/2014/main" xmlns="" id="{7C03926E-ECAB-45A9-83A0-E65E62220415}"/>
              </a:ext>
            </a:extLst>
          </p:cNvPr>
          <p:cNvSpPr/>
          <p:nvPr/>
        </p:nvSpPr>
        <p:spPr>
          <a:xfrm>
            <a:off x="8286249" y="4579398"/>
            <a:ext cx="237342" cy="2373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0"/>
          </a:p>
        </p:txBody>
      </p:sp>
      <p:sp>
        <p:nvSpPr>
          <p:cNvPr id="56" name="Freeform 229">
            <a:extLst>
              <a:ext uri="{FF2B5EF4-FFF2-40B4-BE49-F238E27FC236}">
                <a16:creationId xmlns:a16="http://schemas.microsoft.com/office/drawing/2014/main" xmlns="" id="{43C474C9-437A-40B9-AC7D-707D71427489}"/>
              </a:ext>
            </a:extLst>
          </p:cNvPr>
          <p:cNvSpPr>
            <a:spLocks/>
          </p:cNvSpPr>
          <p:nvPr/>
        </p:nvSpPr>
        <p:spPr bwMode="auto">
          <a:xfrm>
            <a:off x="8360443" y="4667510"/>
            <a:ext cx="88955" cy="61116"/>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57150" tIns="28575" rIns="57150" bIns="28575" numCol="1" anchor="t" anchorCtr="0" compatLnSpc="1">
            <a:prstTxWarp prst="textNoShape">
              <a:avLst/>
            </a:prstTxWarp>
          </a:bodyPr>
          <a:lstStyle/>
          <a:p>
            <a:endParaRPr lang="id-ID" sz="1750">
              <a:solidFill>
                <a:srgbClr val="535761"/>
              </a:solidFill>
              <a:ea typeface="Open Sans" panose="020B0606030504020204" pitchFamily="34" charset="0"/>
              <a:cs typeface="Open Sans" panose="020B0606030504020204" pitchFamily="34" charset="0"/>
            </a:endParaRPr>
          </a:p>
        </p:txBody>
      </p:sp>
      <p:sp>
        <p:nvSpPr>
          <p:cNvPr id="57" name="Oval 67">
            <a:extLst>
              <a:ext uri="{FF2B5EF4-FFF2-40B4-BE49-F238E27FC236}">
                <a16:creationId xmlns:a16="http://schemas.microsoft.com/office/drawing/2014/main" xmlns="" id="{7C03926E-ECAB-45A9-83A0-E65E62220415}"/>
              </a:ext>
            </a:extLst>
          </p:cNvPr>
          <p:cNvSpPr/>
          <p:nvPr/>
        </p:nvSpPr>
        <p:spPr>
          <a:xfrm>
            <a:off x="5036055" y="4543184"/>
            <a:ext cx="237342" cy="2373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0"/>
          </a:p>
        </p:txBody>
      </p:sp>
      <p:sp>
        <p:nvSpPr>
          <p:cNvPr id="58" name="Freeform 229">
            <a:extLst>
              <a:ext uri="{FF2B5EF4-FFF2-40B4-BE49-F238E27FC236}">
                <a16:creationId xmlns:a16="http://schemas.microsoft.com/office/drawing/2014/main" xmlns="" id="{43C474C9-437A-40B9-AC7D-707D71427489}"/>
              </a:ext>
            </a:extLst>
          </p:cNvPr>
          <p:cNvSpPr>
            <a:spLocks/>
          </p:cNvSpPr>
          <p:nvPr/>
        </p:nvSpPr>
        <p:spPr bwMode="auto">
          <a:xfrm>
            <a:off x="5110249" y="4631296"/>
            <a:ext cx="88955" cy="61116"/>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57150" tIns="28575" rIns="57150" bIns="28575" numCol="1" anchor="t" anchorCtr="0" compatLnSpc="1">
            <a:prstTxWarp prst="textNoShape">
              <a:avLst/>
            </a:prstTxWarp>
          </a:bodyPr>
          <a:lstStyle/>
          <a:p>
            <a:endParaRPr lang="id-ID" sz="1750">
              <a:solidFill>
                <a:srgbClr val="53576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65040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PicPr>
            <a:picLocks noGrp="1" noChangeAspect="1"/>
          </p:cNvPicPr>
          <p:nvPr>
            <p:ph type="pic" sz="quarter" idx="10"/>
          </p:nvPr>
        </p:nvPicPr>
        <p:blipFill>
          <a:blip r:embed="rId3"/>
          <a:stretch>
            <a:fillRect/>
          </a:stretch>
        </p:blipFill>
        <p:spPr>
          <a:xfrm>
            <a:off x="1544062" y="0"/>
            <a:ext cx="9103875" cy="6124196"/>
          </a:xfrm>
        </p:spPr>
      </p:pic>
      <p:sp>
        <p:nvSpPr>
          <p:cNvPr id="3" name="Freeform 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AB88D6A1-11D9-8746-B6B1-1631B87DF64D}"/>
              </a:ext>
            </a:extLst>
          </p:cNvPr>
          <p:cNvSpPr/>
          <p:nvPr/>
        </p:nvSpPr>
        <p:spPr>
          <a:xfrm>
            <a:off x="0" y="0"/>
            <a:ext cx="12192000" cy="6124196"/>
          </a:xfrm>
          <a:custGeom>
            <a:avLst/>
            <a:gdLst>
              <a:gd name="connsiteX0" fmla="*/ 0 w 12192000"/>
              <a:gd name="connsiteY0" fmla="*/ 0 h 6124196"/>
              <a:gd name="connsiteX1" fmla="*/ 12192000 w 12192000"/>
              <a:gd name="connsiteY1" fmla="*/ 0 h 6124196"/>
              <a:gd name="connsiteX2" fmla="*/ 12192000 w 12192000"/>
              <a:gd name="connsiteY2" fmla="*/ 1239221 h 6124196"/>
              <a:gd name="connsiteX3" fmla="*/ 3978225 w 12192000"/>
              <a:gd name="connsiteY3" fmla="*/ 5981446 h 6124196"/>
              <a:gd name="connsiteX4" fmla="*/ 2524535 w 12192000"/>
              <a:gd name="connsiteY4" fmla="*/ 5591931 h 6124196"/>
              <a:gd name="connsiteX5" fmla="*/ 0 w 12192000"/>
              <a:gd name="connsiteY5" fmla="*/ 1219308 h 61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124196">
                <a:moveTo>
                  <a:pt x="0" y="0"/>
                </a:moveTo>
                <a:lnTo>
                  <a:pt x="12192000" y="0"/>
                </a:lnTo>
                <a:lnTo>
                  <a:pt x="12192000" y="1239221"/>
                </a:lnTo>
                <a:lnTo>
                  <a:pt x="3978225" y="5981446"/>
                </a:lnTo>
                <a:cubicBezTo>
                  <a:pt x="3469238" y="6275310"/>
                  <a:pt x="2818399" y="6100918"/>
                  <a:pt x="2524535" y="5591931"/>
                </a:cubicBezTo>
                <a:lnTo>
                  <a:pt x="0" y="1219308"/>
                </a:lnTo>
                <a:close/>
              </a:path>
            </a:pathLst>
          </a:custGeom>
          <a:gradFill>
            <a:gsLst>
              <a:gs pos="2000">
                <a:schemeClr val="accent1">
                  <a:alpha val="62000"/>
                </a:schemeClr>
              </a:gs>
              <a:gs pos="100000">
                <a:schemeClr val="accent4">
                  <a:alpha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317C1E78-C1DB-2D49-8C7F-E7301FB1E9D2}"/>
              </a:ext>
            </a:extLst>
          </p:cNvPr>
          <p:cNvSpPr txBox="1"/>
          <p:nvPr/>
        </p:nvSpPr>
        <p:spPr>
          <a:xfrm>
            <a:off x="1909413" y="1000889"/>
            <a:ext cx="4063094" cy="1231106"/>
          </a:xfrm>
          <a:prstGeom prst="rect">
            <a:avLst/>
          </a:prstGeom>
          <a:noFill/>
        </p:spPr>
        <p:txBody>
          <a:bodyPr wrap="square" lIns="0" tIns="0" rIns="0" bIns="0" rtlCol="0">
            <a:spAutoFit/>
          </a:bodyPr>
          <a:lstStyle/>
          <a:p>
            <a:r>
              <a:rPr lang="en-US" sz="8000" b="1" i="0" dirty="0" smtClean="0">
                <a:solidFill>
                  <a:schemeClr val="bg1"/>
                </a:solidFill>
                <a:effectLst>
                  <a:outerShdw blurRad="50800" dist="76200" dir="2700000" algn="tl" rotWithShape="0">
                    <a:prstClr val="black">
                      <a:alpha val="13000"/>
                    </a:prstClr>
                  </a:outerShdw>
                </a:effectLst>
                <a:latin typeface="Open Sans" charset="0"/>
                <a:ea typeface="Open Sans" charset="0"/>
                <a:cs typeface="Open Sans" charset="0"/>
              </a:rPr>
              <a:t>cache</a:t>
            </a:r>
            <a:endParaRPr lang="en-US" sz="8000" b="1" i="1" dirty="0">
              <a:solidFill>
                <a:schemeClr val="bg1"/>
              </a:solidFill>
              <a:effectLst>
                <a:outerShdw blurRad="50800" dist="76200" dir="2700000" algn="tl" rotWithShape="0">
                  <a:prstClr val="black">
                    <a:alpha val="13000"/>
                  </a:prstClr>
                </a:outerShdw>
              </a:effectLst>
              <a:latin typeface="Open Sans" charset="0"/>
              <a:ea typeface="Open Sans" charset="0"/>
              <a:cs typeface="Open Sans" charset="0"/>
            </a:endParaRPr>
          </a:p>
        </p:txBody>
      </p:sp>
      <p:grpSp>
        <p:nvGrpSpPr>
          <p:cNvPr id="7" name="Group 6"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9E708827-998E-2F46-9A5C-4DDAE1323B6A}"/>
              </a:ext>
            </a:extLst>
          </p:cNvPr>
          <p:cNvGrpSpPr/>
          <p:nvPr/>
        </p:nvGrpSpPr>
        <p:grpSpPr>
          <a:xfrm>
            <a:off x="2018054" y="3885565"/>
            <a:ext cx="742535" cy="195926"/>
            <a:chOff x="1909413" y="3387624"/>
            <a:chExt cx="742535" cy="195926"/>
          </a:xfrm>
        </p:grpSpPr>
        <p:sp>
          <p:nvSpPr>
            <p:cNvPr id="8" name="Oval 7">
              <a:extLst>
                <a:ext uri="{FF2B5EF4-FFF2-40B4-BE49-F238E27FC236}">
                  <a16:creationId xmlns:a16="http://schemas.microsoft.com/office/drawing/2014/main" xmlns="" id="{27690DEC-87BB-AE4B-8208-1FFB537208FA}"/>
                </a:ext>
              </a:extLst>
            </p:cNvPr>
            <p:cNvSpPr/>
            <p:nvPr/>
          </p:nvSpPr>
          <p:spPr>
            <a:xfrm>
              <a:off x="2259343" y="3425937"/>
              <a:ext cx="119300" cy="119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9" name="Oval 8">
              <a:extLst>
                <a:ext uri="{FF2B5EF4-FFF2-40B4-BE49-F238E27FC236}">
                  <a16:creationId xmlns:a16="http://schemas.microsoft.com/office/drawing/2014/main" xmlns="" id="{75F0C308-A1CC-2746-8C0A-05AADBE29537}"/>
                </a:ext>
              </a:extLst>
            </p:cNvPr>
            <p:cNvSpPr/>
            <p:nvPr/>
          </p:nvSpPr>
          <p:spPr>
            <a:xfrm>
              <a:off x="2532648" y="3425937"/>
              <a:ext cx="119300" cy="119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grpSp>
          <p:nvGrpSpPr>
            <p:cNvPr id="10" name="Group 9">
              <a:extLst>
                <a:ext uri="{FF2B5EF4-FFF2-40B4-BE49-F238E27FC236}">
                  <a16:creationId xmlns:a16="http://schemas.microsoft.com/office/drawing/2014/main" xmlns="" id="{1A997BB2-1A3C-7C43-8D2F-3F0565068445}"/>
                </a:ext>
              </a:extLst>
            </p:cNvPr>
            <p:cNvGrpSpPr/>
            <p:nvPr/>
          </p:nvGrpSpPr>
          <p:grpSpPr>
            <a:xfrm>
              <a:off x="1909413" y="3387624"/>
              <a:ext cx="195926" cy="195926"/>
              <a:chOff x="1909413" y="3387624"/>
              <a:chExt cx="195926" cy="195926"/>
            </a:xfrm>
          </p:grpSpPr>
          <p:sp>
            <p:nvSpPr>
              <p:cNvPr id="11" name="Oval 10">
                <a:extLst>
                  <a:ext uri="{FF2B5EF4-FFF2-40B4-BE49-F238E27FC236}">
                    <a16:creationId xmlns:a16="http://schemas.microsoft.com/office/drawing/2014/main" xmlns="" id="{C4ACAFDE-E2F6-A14C-BE28-4D46CE3A9B86}"/>
                  </a:ext>
                </a:extLst>
              </p:cNvPr>
              <p:cNvSpPr/>
              <p:nvPr/>
            </p:nvSpPr>
            <p:spPr>
              <a:xfrm>
                <a:off x="1947726" y="3425937"/>
                <a:ext cx="119300" cy="119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2" name="Oval 11">
                <a:extLst>
                  <a:ext uri="{FF2B5EF4-FFF2-40B4-BE49-F238E27FC236}">
                    <a16:creationId xmlns:a16="http://schemas.microsoft.com/office/drawing/2014/main" xmlns="" id="{03587CCC-01E4-CB4E-9564-9773E8DE16CA}"/>
                  </a:ext>
                </a:extLst>
              </p:cNvPr>
              <p:cNvSpPr/>
              <p:nvPr/>
            </p:nvSpPr>
            <p:spPr>
              <a:xfrm>
                <a:off x="1909413" y="3387624"/>
                <a:ext cx="195926" cy="195926"/>
              </a:xfrm>
              <a:prstGeom prst="ellipse">
                <a:avLst/>
              </a:prstGeom>
              <a:solidFill>
                <a:schemeClr val="bg1">
                  <a:alpha val="55000"/>
                </a:schemeClr>
              </a:solidFill>
              <a:ln>
                <a:noFill/>
              </a:ln>
              <a:effectLst>
                <a:outerShdw blurRad="177800" dist="76200" dir="2700000" algn="t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grpSp>
      </p:grpSp>
      <p:sp>
        <p:nvSpPr>
          <p:cNvPr id="13" name="TextBox 1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D7AB940E-80E1-A44D-84CF-4546672405F9}"/>
              </a:ext>
            </a:extLst>
          </p:cNvPr>
          <p:cNvSpPr txBox="1"/>
          <p:nvPr/>
        </p:nvSpPr>
        <p:spPr>
          <a:xfrm>
            <a:off x="1909414" y="2232039"/>
            <a:ext cx="4237889" cy="1357103"/>
          </a:xfrm>
          <a:prstGeom prst="rect">
            <a:avLst/>
          </a:prstGeom>
          <a:noFill/>
        </p:spPr>
        <p:txBody>
          <a:bodyPr wrap="square" lIns="0" tIns="0" rIns="0" bIns="0" rtlCol="0">
            <a:spAutoFit/>
          </a:bodyPr>
          <a:lstStyle/>
          <a:p>
            <a:pPr>
              <a:lnSpc>
                <a:spcPts val="2700"/>
              </a:lnSpc>
            </a:pPr>
            <a:r>
              <a:rPr lang="zh-CN" altLang="en-US" b="1" dirty="0" smtClean="0"/>
              <a:t>总之</a:t>
            </a:r>
            <a:r>
              <a:rPr lang="zh-CN" altLang="en-US" b="1" dirty="0" smtClean="0"/>
              <a:t>，高速缓存是计算机性能提升的关键之一，它通过解决</a:t>
            </a:r>
            <a:r>
              <a:rPr lang="en-US" b="1" dirty="0" smtClean="0"/>
              <a:t>CPU</a:t>
            </a:r>
            <a:r>
              <a:rPr lang="zh-CN" altLang="en-US" b="1" dirty="0" smtClean="0"/>
              <a:t>运行速度和内存读写速度不匹配的问题来提高计算机系统的工作效率</a:t>
            </a:r>
            <a:r>
              <a:rPr lang="zh-CN" altLang="en-US" dirty="0" smtClean="0"/>
              <a:t>。</a:t>
            </a:r>
            <a:endParaRPr lang="en-US" b="1" dirty="0">
              <a:latin typeface="Open Sans SemiBold" charset="0"/>
              <a:ea typeface="Open Sans SemiBold" charset="0"/>
              <a:cs typeface="Open Sans SemiBold" charset="0"/>
            </a:endParaRPr>
          </a:p>
        </p:txBody>
      </p:sp>
      <p:sp>
        <p:nvSpPr>
          <p:cNvPr id="18" name="TextBox 1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F3253CCC-7E25-4989-A878-CE6DB546A80B}"/>
              </a:ext>
            </a:extLst>
          </p:cNvPr>
          <p:cNvSpPr txBox="1"/>
          <p:nvPr/>
        </p:nvSpPr>
        <p:spPr>
          <a:xfrm>
            <a:off x="9405487" y="4432901"/>
            <a:ext cx="853442" cy="683264"/>
          </a:xfrm>
          <a:prstGeom prst="rect">
            <a:avLst/>
          </a:prstGeom>
          <a:noFill/>
        </p:spPr>
        <p:txBody>
          <a:bodyPr wrap="square" rtlCol="0">
            <a:spAutoFit/>
          </a:bodyPr>
          <a:lstStyle/>
          <a:p>
            <a:pPr algn="r">
              <a:lnSpc>
                <a:spcPct val="120000"/>
              </a:lnSpc>
              <a:spcAft>
                <a:spcPts val="1200"/>
              </a:spcAft>
            </a:pPr>
            <a:r>
              <a:rPr lang="en-US" sz="3200" b="1" dirty="0">
                <a:gradFill>
                  <a:gsLst>
                    <a:gs pos="0">
                      <a:schemeClr val="accent1"/>
                    </a:gs>
                    <a:gs pos="100000">
                      <a:schemeClr val="accent3"/>
                    </a:gs>
                  </a:gsLst>
                  <a:lin ang="2700000" scaled="0"/>
                </a:gra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02</a:t>
            </a:r>
          </a:p>
        </p:txBody>
      </p:sp>
      <p:sp>
        <p:nvSpPr>
          <p:cNvPr id="19" name="TextBox 4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BEA81E69-39CF-4806-91B8-2ED6A9E6E6EB}"/>
              </a:ext>
            </a:extLst>
          </p:cNvPr>
          <p:cNvSpPr txBox="1"/>
          <p:nvPr/>
        </p:nvSpPr>
        <p:spPr>
          <a:xfrm>
            <a:off x="9600437" y="5031803"/>
            <a:ext cx="2304141" cy="1516505"/>
          </a:xfrm>
          <a:prstGeom prst="rect">
            <a:avLst/>
          </a:prstGeom>
          <a:noFill/>
        </p:spPr>
        <p:txBody>
          <a:bodyPr wrap="square" rtlCol="0">
            <a:spAutoFit/>
          </a:bodyPr>
          <a:lstStyle/>
          <a:p>
            <a:pPr>
              <a:lnSpc>
                <a:spcPts val="2300"/>
              </a:lnSpc>
            </a:pPr>
            <a:r>
              <a:rPr lang="zh-CN" altLang="en-US" sz="1600" dirty="0" smtClean="0"/>
              <a:t>在</a:t>
            </a:r>
            <a:r>
              <a:rPr lang="zh-CN" altLang="en-US" sz="1600" dirty="0" smtClean="0"/>
              <a:t>较慢速的其它外围设备和内存的数据交换中，在网络通讯中也需要使用</a:t>
            </a:r>
            <a:r>
              <a:rPr lang="en-US" sz="1600" dirty="0" smtClean="0"/>
              <a:t>Cache</a:t>
            </a:r>
            <a:r>
              <a:rPr lang="zh-CN" altLang="en-US" sz="1600" dirty="0" smtClean="0"/>
              <a:t>技术。</a:t>
            </a:r>
          </a:p>
          <a:p>
            <a:pPr>
              <a:lnSpc>
                <a:spcPct val="150000"/>
              </a:lnSpc>
            </a:pPr>
            <a:endParaRPr lang="en-US" altLang="zh-CN" sz="1200" dirty="0"/>
          </a:p>
        </p:txBody>
      </p:sp>
      <p:sp>
        <p:nvSpPr>
          <p:cNvPr id="20" name="TextBox 4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83781D8C-B3F4-45E6-9D39-E953336D45F9}"/>
              </a:ext>
            </a:extLst>
          </p:cNvPr>
          <p:cNvSpPr txBox="1"/>
          <p:nvPr/>
        </p:nvSpPr>
        <p:spPr>
          <a:xfrm>
            <a:off x="6687114" y="4497069"/>
            <a:ext cx="853442" cy="683264"/>
          </a:xfrm>
          <a:prstGeom prst="rect">
            <a:avLst/>
          </a:prstGeom>
          <a:noFill/>
        </p:spPr>
        <p:txBody>
          <a:bodyPr wrap="square" rtlCol="0">
            <a:spAutoFit/>
          </a:bodyPr>
          <a:lstStyle/>
          <a:p>
            <a:pPr algn="r">
              <a:lnSpc>
                <a:spcPct val="120000"/>
              </a:lnSpc>
              <a:spcAft>
                <a:spcPts val="1200"/>
              </a:spcAft>
            </a:pPr>
            <a:r>
              <a:rPr lang="en-US" sz="3200" b="1" dirty="0">
                <a:gradFill>
                  <a:gsLst>
                    <a:gs pos="0">
                      <a:schemeClr val="accent1"/>
                    </a:gs>
                    <a:gs pos="100000">
                      <a:schemeClr val="accent3"/>
                    </a:gs>
                  </a:gsLst>
                  <a:lin ang="2700000" scaled="0"/>
                </a:gra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01</a:t>
            </a:r>
          </a:p>
        </p:txBody>
      </p:sp>
      <p:sp>
        <p:nvSpPr>
          <p:cNvPr id="21" name="TextBox 4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424467FF-2A10-4843-8B1B-F1262DE8CEEA}"/>
              </a:ext>
            </a:extLst>
          </p:cNvPr>
          <p:cNvSpPr txBox="1"/>
          <p:nvPr/>
        </p:nvSpPr>
        <p:spPr>
          <a:xfrm>
            <a:off x="6599977" y="5047845"/>
            <a:ext cx="2618312" cy="1502976"/>
          </a:xfrm>
          <a:prstGeom prst="rect">
            <a:avLst/>
          </a:prstGeom>
          <a:noFill/>
        </p:spPr>
        <p:txBody>
          <a:bodyPr wrap="square" rtlCol="0">
            <a:spAutoFit/>
          </a:bodyPr>
          <a:lstStyle/>
          <a:p>
            <a:pPr>
              <a:lnSpc>
                <a:spcPts val="2200"/>
              </a:lnSpc>
            </a:pPr>
            <a:r>
              <a:rPr lang="en-US" sz="1600" dirty="0" smtClean="0"/>
              <a:t>Cache</a:t>
            </a:r>
            <a:r>
              <a:rPr lang="zh-CN" altLang="en-US" sz="1600" dirty="0" smtClean="0"/>
              <a:t>技术作为一种速度匹配技术，不仅用于提高</a:t>
            </a:r>
            <a:r>
              <a:rPr lang="en-US" sz="1600" dirty="0" smtClean="0"/>
              <a:t>CPU</a:t>
            </a:r>
            <a:r>
              <a:rPr lang="zh-CN" altLang="en-US" sz="1600" dirty="0" smtClean="0"/>
              <a:t>对内存的读写速度，而且还被广泛运用于其他设备和系统中。</a:t>
            </a:r>
            <a:endParaRPr lang="en-US" altLang="zh-CN" sz="1600" dirty="0"/>
          </a:p>
        </p:txBody>
      </p:sp>
      <p:sp>
        <p:nvSpPr>
          <p:cNvPr id="22"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spTree>
    <p:extLst>
      <p:ext uri="{BB962C8B-B14F-4D97-AF65-F5344CB8AC3E}">
        <p14:creationId xmlns:p14="http://schemas.microsoft.com/office/powerpoint/2010/main" xmlns="" val="3596038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AEEFEF2E-4D78-4A8E-9CC2-ED4C515946CC}"/>
              </a:ext>
            </a:extLst>
          </p:cNvPr>
          <p:cNvPicPr>
            <a:picLocks noGrp="1" noChangeAspect="1"/>
          </p:cNvPicPr>
          <p:nvPr>
            <p:ph type="pic" sz="quarter" idx="10"/>
          </p:nvPr>
        </p:nvPicPr>
        <p:blipFill>
          <a:blip r:embed="rId2">
            <a:extLst>
              <a:ext uri="{28A0092B-C50C-407E-A947-70E740481C1C}">
                <a14:useLocalDpi xmlns:a14="http://schemas.microsoft.com/office/drawing/2010/main" xmlns=""/>
              </a:ext>
            </a:extLst>
          </a:blip>
          <a:srcRect/>
          <a:stretch>
            <a:fillRect/>
          </a:stretch>
        </p:blipFill>
        <p:spPr/>
      </p:pic>
      <p:sp>
        <p:nvSpPr>
          <p:cNvPr id="7" name="TextBox 4"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1A939C4B-792E-4A01-83F1-0C5FCCF04D70}"/>
              </a:ext>
            </a:extLst>
          </p:cNvPr>
          <p:cNvSpPr txBox="1"/>
          <p:nvPr/>
        </p:nvSpPr>
        <p:spPr>
          <a:xfrm>
            <a:off x="513292" y="460947"/>
            <a:ext cx="4031548" cy="1862048"/>
          </a:xfrm>
          <a:prstGeom prst="rect">
            <a:avLst/>
          </a:prstGeom>
          <a:noFill/>
        </p:spPr>
        <p:txBody>
          <a:bodyPr wrap="square" rtlCol="0">
            <a:spAutoFit/>
          </a:bodyPr>
          <a:lstStyle/>
          <a:p>
            <a:pPr algn="ctr"/>
            <a:r>
              <a:rPr lang="en-US" altLang="zh-CN" sz="8800" b="1" spc="300" dirty="0" smtClean="0">
                <a:solidFill>
                  <a:schemeClr val="bg1"/>
                </a:solidFill>
                <a:latin typeface="+mj-lt"/>
                <a:ea typeface="Open Sans" panose="020B0606030504020204" pitchFamily="34" charset="0"/>
                <a:cs typeface="Rajdhani Bold" panose="02000000000000000000" pitchFamily="2" charset="0"/>
              </a:rPr>
              <a:t>PART</a:t>
            </a:r>
            <a:r>
              <a:rPr lang="en-US" altLang="zh-CN" sz="8800" spc="300" dirty="0" smtClean="0">
                <a:solidFill>
                  <a:schemeClr val="bg1"/>
                </a:solidFill>
                <a:ea typeface="Open Sans" panose="020B0606030504020204" pitchFamily="34" charset="0"/>
                <a:cs typeface="Rajdhani Bold" panose="02000000000000000000" pitchFamily="2" charset="0"/>
              </a:rPr>
              <a:t>3</a:t>
            </a:r>
            <a:r>
              <a:rPr lang="en-US" altLang="zh-CN" sz="11500" b="1" spc="300" dirty="0" smtClean="0">
                <a:solidFill>
                  <a:schemeClr val="bg1"/>
                </a:solidFill>
                <a:latin typeface="+mj-lt"/>
                <a:ea typeface="Open Sans" panose="020B0606030504020204" pitchFamily="34" charset="0"/>
                <a:cs typeface="Rajdhani Bold" panose="02000000000000000000" pitchFamily="2" charset="0"/>
              </a:rPr>
              <a:t> </a:t>
            </a:r>
            <a:endParaRPr lang="en-US" sz="11500" b="1" spc="300" dirty="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endParaRPr>
          </a:p>
        </p:txBody>
      </p:sp>
      <p:sp>
        <p:nvSpPr>
          <p:cNvPr id="8" name="文本框 7"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C8C4918D-24D5-491E-BED3-675359299AC4}"/>
              </a:ext>
            </a:extLst>
          </p:cNvPr>
          <p:cNvSpPr txBox="1"/>
          <p:nvPr/>
        </p:nvSpPr>
        <p:spPr>
          <a:xfrm>
            <a:off x="1550504" y="4022802"/>
            <a:ext cx="9662830" cy="584775"/>
          </a:xfrm>
          <a:prstGeom prst="rect">
            <a:avLst/>
          </a:prstGeom>
          <a:noFill/>
        </p:spPr>
        <p:txBody>
          <a:bodyPr wrap="square" rtlCol="0">
            <a:spAutoFit/>
          </a:bodyPr>
          <a:lstStyle/>
          <a:p>
            <a:pPr algn="dist"/>
            <a:r>
              <a:rPr lang="id-ID" altLang="zh-CN" sz="1600" b="1" dirty="0">
                <a:solidFill>
                  <a:schemeClr val="bg1"/>
                </a:solidFill>
                <a:latin typeface="+mj-lt"/>
                <a:cs typeface="Poppins" panose="00000500000000000000" pitchFamily="50" charset="0"/>
              </a:rPr>
              <a:t>Technology Presentation Template</a:t>
            </a:r>
          </a:p>
          <a:p>
            <a:pPr algn="dist"/>
            <a:endParaRPr lang="zh-CN" altLang="en-US" sz="1600" b="1" dirty="0">
              <a:latin typeface="+mj-lt"/>
            </a:endParaRPr>
          </a:p>
        </p:txBody>
      </p:sp>
      <p:sp>
        <p:nvSpPr>
          <p:cNvPr id="9" name="Freeform 62"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BFF77BAC-9529-4D2F-985F-7E3D289366DC}"/>
              </a:ext>
            </a:extLst>
          </p:cNvPr>
          <p:cNvSpPr>
            <a:spLocks noEditPoints="1"/>
          </p:cNvSpPr>
          <p:nvPr/>
        </p:nvSpPr>
        <p:spPr bwMode="auto">
          <a:xfrm>
            <a:off x="4921287" y="6468579"/>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50000"/>
            </a:scheme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pPr algn="l"/>
            <a:endParaRPr lang="en-US" sz="1000" dirty="0">
              <a:solidFill>
                <a:schemeClr val="bg1">
                  <a:lumMod val="75000"/>
                </a:schemeClr>
              </a:solidFill>
              <a:latin typeface="Advent Pro" panose="02000506040000020004" pitchFamily="2" charset="0"/>
              <a:ea typeface="Roboto Condensed" panose="02000000000000000000" pitchFamily="2" charset="0"/>
            </a:endParaRPr>
          </a:p>
        </p:txBody>
      </p:sp>
      <p:sp>
        <p:nvSpPr>
          <p:cNvPr id="10" name="TextBox 4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7CD9F8F0-A850-47EA-9437-EDF50E46ABDD}"/>
              </a:ext>
            </a:extLst>
          </p:cNvPr>
          <p:cNvSpPr txBox="1"/>
          <p:nvPr/>
        </p:nvSpPr>
        <p:spPr>
          <a:xfrm>
            <a:off x="5096275" y="6409189"/>
            <a:ext cx="2202847" cy="246221"/>
          </a:xfrm>
          <a:prstGeom prst="rect">
            <a:avLst/>
          </a:prstGeom>
          <a:noFill/>
        </p:spPr>
        <p:txBody>
          <a:bodyPr wrap="none" rtlCol="0">
            <a:spAutoFit/>
          </a:bodyPr>
          <a:lstStyle/>
          <a:p>
            <a:pPr algn="l"/>
            <a:r>
              <a:rPr lang="en-US" sz="1000" spc="300" dirty="0" err="1">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11" name="TextBox 4"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E19DB4A2-0FF4-4791-B1DA-7EAF7680A804}"/>
              </a:ext>
            </a:extLst>
          </p:cNvPr>
          <p:cNvSpPr txBox="1"/>
          <p:nvPr/>
        </p:nvSpPr>
        <p:spPr>
          <a:xfrm>
            <a:off x="2958785" y="2191106"/>
            <a:ext cx="6263253" cy="1862048"/>
          </a:xfrm>
          <a:prstGeom prst="rect">
            <a:avLst/>
          </a:prstGeom>
          <a:noFill/>
        </p:spPr>
        <p:txBody>
          <a:bodyPr wrap="none" rtlCol="0">
            <a:spAutoFit/>
          </a:bodyPr>
          <a:lstStyle/>
          <a:p>
            <a:pPr algn="ctr"/>
            <a:r>
              <a:rPr lang="zh-CN" altLang="en-US" sz="11500" b="1" spc="300" dirty="0" smtClean="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rPr>
              <a:t>国内存储</a:t>
            </a:r>
            <a:endParaRPr lang="en-US" sz="11500" b="1" spc="300" dirty="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endParaRPr>
          </a:p>
        </p:txBody>
      </p:sp>
      <p:sp>
        <p:nvSpPr>
          <p:cNvPr id="2" name="e7d195523061f1c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e7d195523061f1c03a90ee8e42cb24248e56383cd534985688F9F494128731F165EE95AB4B0C0A38076AAEA07667B1565C446FC45FF01DFB0E885BCDBDF3A284F3DB14DA61DD97F0BAB2E6C668FB493184BEA2B79408FB094EB53969616FE837C4DDA931FB4B50B287CB9E976CD8A286A6B09202195C1175A3DD2481D60CC400D4B189D647C28541</a:t>
            </a:r>
            <a:endParaRPr lang="zh-CN" altLang="en-US" sz="100"/>
          </a:p>
        </p:txBody>
      </p:sp>
    </p:spTree>
    <p:extLst>
      <p:ext uri="{BB962C8B-B14F-4D97-AF65-F5344CB8AC3E}">
        <p14:creationId xmlns:p14="http://schemas.microsoft.com/office/powerpoint/2010/main" xmlns="" val="402498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7869" b="7869"/>
          <a:stretch>
            <a:fillRect/>
          </a:stretch>
        </p:blipFill>
        <p:spPr/>
      </p:pic>
      <p:sp>
        <p:nvSpPr>
          <p:cNvPr id="17" name="Rounded Rectangle 16"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2101720" y="2034554"/>
            <a:ext cx="7933865" cy="2822029"/>
          </a:xfrm>
          <a:prstGeom prst="roundRect">
            <a:avLst>
              <a:gd name="adj" fmla="val 8096"/>
            </a:avLst>
          </a:prstGeom>
          <a:gradFill>
            <a:gsLst>
              <a:gs pos="0">
                <a:schemeClr val="accent2">
                  <a:alpha val="69000"/>
                </a:schemeClr>
              </a:gs>
              <a:gs pos="100000">
                <a:schemeClr val="accent1">
                  <a:alpha val="70000"/>
                </a:schemeClr>
              </a:gs>
            </a:gsLst>
            <a:lin ang="2700000" scaled="0"/>
          </a:gradFill>
          <a:ln>
            <a:noFill/>
          </a:ln>
          <a:effectLst>
            <a:outerShdw blurRad="4699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txBox="1"/>
          <p:nvPr/>
        </p:nvSpPr>
        <p:spPr>
          <a:xfrm>
            <a:off x="650875" y="5031772"/>
            <a:ext cx="1285608" cy="492443"/>
          </a:xfrm>
          <a:prstGeom prst="rect">
            <a:avLst/>
          </a:prstGeom>
          <a:noFill/>
        </p:spPr>
        <p:txBody>
          <a:bodyPr wrap="none" lIns="0" tIns="0" rIns="0" bIns="0" rtlCol="0">
            <a:spAutoFit/>
          </a:bodyPr>
          <a:lstStyle/>
          <a:p>
            <a:r>
              <a:rPr lang="en-US" sz="3200" b="1" dirty="0" smtClean="0">
                <a:solidFill>
                  <a:schemeClr val="bg1"/>
                </a:solidFill>
                <a:latin typeface="Open Sans SemiBold" charset="0"/>
                <a:ea typeface="Open Sans SemiBold" charset="0"/>
                <a:cs typeface="Open Sans SemiBold" charset="0"/>
              </a:rPr>
              <a:t>CHINA</a:t>
            </a:r>
            <a:endParaRPr lang="en-US" sz="3200" b="1" dirty="0">
              <a:solidFill>
                <a:schemeClr val="bg1"/>
              </a:solidFill>
              <a:latin typeface="Open Sans SemiBold" charset="0"/>
              <a:ea typeface="Open Sans SemiBold" charset="0"/>
              <a:cs typeface="Open Sans SemiBold" charset="0"/>
            </a:endParaRPr>
          </a:p>
        </p:txBody>
      </p:sp>
      <p:sp>
        <p:nvSpPr>
          <p:cNvPr id="21" name="Oval 2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1337231" y="1290978"/>
            <a:ext cx="1528978" cy="1528978"/>
          </a:xfrm>
          <a:prstGeom prst="ellipse">
            <a:avLst/>
          </a:prstGeom>
          <a:gradFill>
            <a:gsLst>
              <a:gs pos="0">
                <a:schemeClr val="accent2">
                  <a:alpha val="57000"/>
                </a:schemeClr>
              </a:gs>
              <a:gs pos="100000">
                <a:schemeClr val="accent1">
                  <a:alpha val="53000"/>
                </a:schemeClr>
              </a:gs>
            </a:gsLst>
            <a:lin ang="2700000" scaled="0"/>
          </a:gradFill>
          <a:ln>
            <a:noFill/>
          </a:ln>
          <a:effectLst>
            <a:outerShdw blurRad="50800" dist="76200" dir="2700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1495402" y="1442232"/>
            <a:ext cx="1212636" cy="1212633"/>
          </a:xfrm>
          <a:prstGeom prst="ellipse">
            <a:avLst/>
          </a:prstGeom>
          <a:gradFill>
            <a:gsLst>
              <a:gs pos="0">
                <a:schemeClr val="accent2">
                  <a:alpha val="49000"/>
                </a:schemeClr>
              </a:gs>
              <a:gs pos="100000">
                <a:schemeClr val="accent1">
                  <a:alpha val="66000"/>
                </a:schemeClr>
              </a:gs>
            </a:gsLst>
            <a:lin ang="2700000" scaled="0"/>
          </a:gradFill>
          <a:ln>
            <a:noFill/>
          </a:ln>
          <a:effectLst>
            <a:outerShdw blurRad="50800" dist="762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2925390" y="2582969"/>
            <a:ext cx="909245" cy="909245"/>
          </a:xfrm>
          <a:prstGeom prst="ellipse">
            <a:avLst/>
          </a:prstGeom>
          <a:gradFill>
            <a:gsLst>
              <a:gs pos="0">
                <a:schemeClr val="accent2"/>
              </a:gs>
              <a:gs pos="100000">
                <a:schemeClr val="accent1"/>
              </a:gs>
            </a:gsLst>
            <a:lin ang="2700000" scaled="0"/>
          </a:gradFill>
          <a:ln>
            <a:noFill/>
          </a:ln>
          <a:effectLst>
            <a:outerShdw blurRad="50800" dist="762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TextBox 2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txBox="1"/>
          <p:nvPr/>
        </p:nvSpPr>
        <p:spPr>
          <a:xfrm>
            <a:off x="1806766" y="1911367"/>
            <a:ext cx="583493" cy="307777"/>
          </a:xfrm>
          <a:prstGeom prst="rect">
            <a:avLst/>
          </a:prstGeom>
          <a:noFill/>
        </p:spPr>
        <p:txBody>
          <a:bodyPr wrap="none" lIns="0" tIns="0" rIns="0" bIns="0" rtlCol="0">
            <a:spAutoFit/>
          </a:bodyPr>
          <a:lstStyle/>
          <a:p>
            <a:pPr algn="ctr"/>
            <a:r>
              <a:rPr lang="en-US" sz="2000" b="1" dirty="0" smtClean="0">
                <a:solidFill>
                  <a:schemeClr val="bg1"/>
                </a:solidFill>
                <a:latin typeface="Open Sans" charset="0"/>
                <a:ea typeface="Open Sans" charset="0"/>
                <a:cs typeface="Open Sans" charset="0"/>
              </a:rPr>
              <a:t>2023</a:t>
            </a:r>
            <a:endParaRPr lang="en-US" sz="2000" b="1" dirty="0">
              <a:solidFill>
                <a:schemeClr val="bg1"/>
              </a:solidFill>
              <a:latin typeface="Open Sans" charset="0"/>
              <a:ea typeface="Open Sans" charset="0"/>
              <a:cs typeface="Open Sans" charset="0"/>
            </a:endParaRPr>
          </a:p>
        </p:txBody>
      </p:sp>
      <p:sp>
        <p:nvSpPr>
          <p:cNvPr id="25" name="TextBox 2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txBox="1"/>
          <p:nvPr/>
        </p:nvSpPr>
        <p:spPr>
          <a:xfrm>
            <a:off x="650875" y="6075006"/>
            <a:ext cx="2200731" cy="246221"/>
          </a:xfrm>
          <a:prstGeom prst="rect">
            <a:avLst/>
          </a:prstGeom>
          <a:noFill/>
        </p:spPr>
        <p:txBody>
          <a:bodyPr wrap="none" lIns="0" tIns="0" rIns="0" bIns="0" rtlCol="0">
            <a:spAutoFit/>
          </a:bodyPr>
          <a:lstStyle/>
          <a:p>
            <a:r>
              <a:rPr lang="en-US" sz="1600">
                <a:latin typeface="Open Sans" charset="0"/>
                <a:ea typeface="Open Sans" charset="0"/>
                <a:cs typeface="Open Sans" charset="0"/>
              </a:rPr>
              <a:t>Amazing Core Features</a:t>
            </a:r>
          </a:p>
        </p:txBody>
      </p:sp>
      <p:sp>
        <p:nvSpPr>
          <p:cNvPr id="42" name="TextBox 4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txBox="1"/>
          <p:nvPr/>
        </p:nvSpPr>
        <p:spPr>
          <a:xfrm flipH="1">
            <a:off x="3433663" y="2267398"/>
            <a:ext cx="5607699" cy="2308324"/>
          </a:xfrm>
          <a:prstGeom prst="rect">
            <a:avLst/>
          </a:prstGeom>
          <a:noFill/>
        </p:spPr>
        <p:txBody>
          <a:bodyPr wrap="square" lIns="0" tIns="0" rIns="0" bIns="0" rtlCol="0">
            <a:spAutoFit/>
          </a:bodyPr>
          <a:lstStyle/>
          <a:p>
            <a:pPr algn="ctr">
              <a:lnSpc>
                <a:spcPct val="125000"/>
              </a:lnSpc>
            </a:pPr>
            <a:r>
              <a:rPr lang="zh-CN" altLang="en-US" sz="2400" b="1" dirty="0" smtClean="0">
                <a:solidFill>
                  <a:schemeClr val="bg1"/>
                </a:solidFill>
                <a:latin typeface="Open Sans SemiBold" charset="0"/>
                <a:ea typeface="Open Sans SemiBold" charset="0"/>
                <a:cs typeface="Open Sans SemiBold" charset="0"/>
              </a:rPr>
              <a:t>近年来</a:t>
            </a:r>
            <a:r>
              <a:rPr lang="zh-CN" altLang="en-US" sz="2400" b="1" dirty="0" smtClean="0">
                <a:solidFill>
                  <a:schemeClr val="bg1"/>
                </a:solidFill>
                <a:latin typeface="Open Sans SemiBold" charset="0"/>
                <a:ea typeface="Open Sans SemiBold" charset="0"/>
                <a:cs typeface="Open Sans SemiBold" charset="0"/>
              </a:rPr>
              <a:t>中国的存储行业发展十分迅速， </a:t>
            </a:r>
            <a:r>
              <a:rPr lang="en-US" altLang="zh-CN" sz="2400" b="1" dirty="0" smtClean="0">
                <a:solidFill>
                  <a:schemeClr val="bg1"/>
                </a:solidFill>
                <a:latin typeface="Open Sans SemiBold" charset="0"/>
                <a:ea typeface="Open Sans SemiBold" charset="0"/>
                <a:cs typeface="Open Sans SemiBold" charset="0"/>
              </a:rPr>
              <a:t>2010</a:t>
            </a:r>
            <a:r>
              <a:rPr lang="zh-CN" altLang="en-US" sz="2400" b="1" dirty="0" smtClean="0">
                <a:solidFill>
                  <a:schemeClr val="bg1"/>
                </a:solidFill>
                <a:latin typeface="Open Sans SemiBold" charset="0"/>
                <a:ea typeface="Open Sans SemiBold" charset="0"/>
                <a:cs typeface="Open Sans SemiBold" charset="0"/>
              </a:rPr>
              <a:t>年代至今，中国存储器产业开始迈向自主创新和技术提升的道路</a:t>
            </a:r>
            <a:r>
              <a:rPr lang="zh-CN" altLang="en-US" sz="2400" b="1" dirty="0" smtClean="0">
                <a:solidFill>
                  <a:schemeClr val="bg1"/>
                </a:solidFill>
                <a:latin typeface="Open Sans SemiBold" charset="0"/>
                <a:ea typeface="Open Sans SemiBold" charset="0"/>
                <a:cs typeface="Open Sans SemiBold" charset="0"/>
              </a:rPr>
              <a:t>。逐渐</a:t>
            </a:r>
            <a:r>
              <a:rPr lang="zh-CN" altLang="en-US" sz="2400" b="1" dirty="0" smtClean="0">
                <a:solidFill>
                  <a:schemeClr val="bg1"/>
                </a:solidFill>
                <a:latin typeface="Open Sans SemiBold" charset="0"/>
                <a:ea typeface="Open Sans SemiBold" charset="0"/>
                <a:cs typeface="Open Sans SemiBold" charset="0"/>
              </a:rPr>
              <a:t>打破西方存储巨头的垄断，国内的存储公司以长江存储、长鑫存储为代表</a:t>
            </a:r>
            <a:r>
              <a:rPr lang="zh-CN" altLang="en-US" sz="2400" b="1" dirty="0" smtClean="0">
                <a:solidFill>
                  <a:schemeClr val="bg1"/>
                </a:solidFill>
                <a:latin typeface="Open Sans SemiBold" charset="0"/>
                <a:ea typeface="Open Sans SemiBold" charset="0"/>
                <a:cs typeface="Open Sans SemiBold" charset="0"/>
              </a:rPr>
              <a:t>。</a:t>
            </a:r>
            <a:endParaRPr lang="zh-CN" altLang="en-US" sz="2400" b="1" dirty="0" smtClean="0">
              <a:solidFill>
                <a:schemeClr val="bg1"/>
              </a:solidFill>
              <a:latin typeface="Open Sans SemiBold" charset="0"/>
              <a:ea typeface="Open Sans SemiBold" charset="0"/>
              <a:cs typeface="Open Sans SemiBold" charset="0"/>
            </a:endParaRPr>
          </a:p>
        </p:txBody>
      </p:sp>
      <p:pic>
        <p:nvPicPr>
          <p:cNvPr id="5" name="图片 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867915" y="-2048314"/>
            <a:ext cx="6858000" cy="6858000"/>
          </a:xfrm>
          <a:prstGeom prst="rect">
            <a:avLst/>
          </a:prstGeom>
        </p:spPr>
      </p:pic>
      <p:sp>
        <p:nvSpPr>
          <p:cNvPr id="6"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spTree>
    <p:extLst>
      <p:ext uri="{BB962C8B-B14F-4D97-AF65-F5344CB8AC3E}">
        <p14:creationId xmlns:p14="http://schemas.microsoft.com/office/powerpoint/2010/main" xmlns="" val="493636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 y="0"/>
            <a:ext cx="12192001" cy="6858000"/>
          </a:xfrm>
          <a:prstGeom prst="rect">
            <a:avLst/>
          </a:prstGeom>
        </p:spPr>
      </p:pic>
      <p:pic>
        <p:nvPicPr>
          <p:cNvPr id="7" name="图片 6"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22157" y="898358"/>
            <a:ext cx="5061284" cy="5061284"/>
          </a:xfrm>
          <a:prstGeom prst="rect">
            <a:avLst/>
          </a:prstGeom>
        </p:spPr>
      </p:pic>
      <p:sp>
        <p:nvSpPr>
          <p:cNvPr id="8" name="椭圆 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2326105" y="2418347"/>
            <a:ext cx="2021305" cy="202130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TextBox 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955769E8-99A2-9F49-A469-343CD50B759C}"/>
              </a:ext>
            </a:extLst>
          </p:cNvPr>
          <p:cNvSpPr txBox="1"/>
          <p:nvPr/>
        </p:nvSpPr>
        <p:spPr>
          <a:xfrm>
            <a:off x="5956517" y="721248"/>
            <a:ext cx="7101840" cy="1107996"/>
          </a:xfrm>
          <a:prstGeom prst="rect">
            <a:avLst/>
          </a:prstGeom>
          <a:noFill/>
        </p:spPr>
        <p:txBody>
          <a:bodyPr wrap="square" rtlCol="0">
            <a:spAutoFit/>
          </a:bodyPr>
          <a:lstStyle/>
          <a:p>
            <a:r>
              <a:rPr lang="en-US" altLang="zh-CN" sz="6600" b="1" spc="-300" dirty="0">
                <a:solidFill>
                  <a:schemeClr val="bg1"/>
                </a:solidFill>
                <a:effectLst>
                  <a:outerShdw dist="63500" dir="2700000" algn="tl" rotWithShape="0">
                    <a:srgbClr val="67B0B5">
                      <a:alpha val="40000"/>
                    </a:srgbClr>
                  </a:outerShdw>
                </a:effectLst>
                <a:ea typeface="华文细黑" panose="02010600040101010101" pitchFamily="2" charset="-122"/>
                <a:cs typeface="+mn-ea"/>
                <a:sym typeface="+mn-lt"/>
              </a:rPr>
              <a:t>CONTENTS</a:t>
            </a:r>
            <a:endParaRPr lang="en-US" sz="6600" b="1" spc="-300" dirty="0">
              <a:solidFill>
                <a:schemeClr val="bg1"/>
              </a:solidFill>
              <a:effectLst>
                <a:outerShdw dist="63500" dir="2700000" algn="tl" rotWithShape="0">
                  <a:srgbClr val="67B0B5">
                    <a:alpha val="40000"/>
                  </a:srgbClr>
                </a:outerShdw>
              </a:effectLst>
              <a:ea typeface="华文细黑" panose="02010600040101010101" pitchFamily="2" charset="-122"/>
              <a:cs typeface="+mn-ea"/>
              <a:sym typeface="+mn-lt"/>
            </a:endParaRPr>
          </a:p>
        </p:txBody>
      </p:sp>
      <p:sp>
        <p:nvSpPr>
          <p:cNvPr id="12" name="Text Placeholder 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D6F02CA7-A428-4607-848D-2DCF692C5A3F}"/>
              </a:ext>
            </a:extLst>
          </p:cNvPr>
          <p:cNvSpPr txBox="1">
            <a:spLocks/>
          </p:cNvSpPr>
          <p:nvPr/>
        </p:nvSpPr>
        <p:spPr>
          <a:xfrm>
            <a:off x="6211908" y="4166453"/>
            <a:ext cx="1610909" cy="583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bg1"/>
                </a:solidFill>
                <a:effectLst>
                  <a:outerShdw dist="139700" dir="2700000" algn="tl" rotWithShape="0">
                    <a:srgbClr val="67B0B5">
                      <a:alpha val="40000"/>
                    </a:srgbClr>
                  </a:outerShdw>
                </a:effectLst>
                <a:ea typeface="+mj-ea"/>
              </a:rPr>
              <a:t>03</a:t>
            </a:r>
            <a:endParaRPr lang="en-ID" sz="4400" dirty="0">
              <a:solidFill>
                <a:schemeClr val="bg1"/>
              </a:solidFill>
              <a:effectLst>
                <a:outerShdw dist="139700" dir="2700000" algn="tl" rotWithShape="0">
                  <a:srgbClr val="67B0B5">
                    <a:alpha val="40000"/>
                  </a:srgbClr>
                </a:outerShdw>
              </a:effectLst>
              <a:ea typeface="+mj-ea"/>
            </a:endParaRPr>
          </a:p>
        </p:txBody>
      </p:sp>
      <p:sp>
        <p:nvSpPr>
          <p:cNvPr id="13" name="Text Placeholder 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E994237E-F7FF-46FE-BE47-F31105544806}"/>
              </a:ext>
            </a:extLst>
          </p:cNvPr>
          <p:cNvSpPr txBox="1">
            <a:spLocks/>
          </p:cNvSpPr>
          <p:nvPr/>
        </p:nvSpPr>
        <p:spPr>
          <a:xfrm>
            <a:off x="7847592" y="3297750"/>
            <a:ext cx="1610909" cy="583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bg1"/>
                </a:solidFill>
                <a:effectLst>
                  <a:outerShdw dist="139700" dir="2700000" algn="tl" rotWithShape="0">
                    <a:srgbClr val="67B0B5">
                      <a:alpha val="40000"/>
                    </a:srgbClr>
                  </a:outerShdw>
                </a:effectLst>
                <a:ea typeface="+mj-ea"/>
              </a:rPr>
              <a:t>02</a:t>
            </a:r>
            <a:endParaRPr lang="en-ID" sz="4400" dirty="0">
              <a:solidFill>
                <a:schemeClr val="bg1"/>
              </a:solidFill>
              <a:effectLst>
                <a:outerShdw dist="139700" dir="2700000" algn="tl" rotWithShape="0">
                  <a:srgbClr val="67B0B5">
                    <a:alpha val="40000"/>
                  </a:srgbClr>
                </a:outerShdw>
              </a:effectLst>
              <a:ea typeface="+mj-ea"/>
            </a:endParaRPr>
          </a:p>
        </p:txBody>
      </p:sp>
      <p:sp>
        <p:nvSpPr>
          <p:cNvPr id="14" name="Text Placeholder 6"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D6BA968F-F49D-4903-BA19-B002A2C672A0}"/>
              </a:ext>
            </a:extLst>
          </p:cNvPr>
          <p:cNvSpPr txBox="1">
            <a:spLocks/>
          </p:cNvSpPr>
          <p:nvPr/>
        </p:nvSpPr>
        <p:spPr>
          <a:xfrm>
            <a:off x="8264053" y="5379619"/>
            <a:ext cx="1610909" cy="583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bg1"/>
                </a:solidFill>
                <a:effectLst>
                  <a:outerShdw dist="139700" dir="2700000" algn="tl" rotWithShape="0">
                    <a:srgbClr val="67B0B5">
                      <a:alpha val="40000"/>
                    </a:srgbClr>
                  </a:outerShdw>
                </a:effectLst>
                <a:ea typeface="+mj-ea"/>
              </a:rPr>
              <a:t>04</a:t>
            </a:r>
            <a:endParaRPr lang="en-ID" sz="4400" dirty="0">
              <a:solidFill>
                <a:schemeClr val="bg1"/>
              </a:solidFill>
              <a:effectLst>
                <a:outerShdw dist="139700" dir="2700000" algn="tl" rotWithShape="0">
                  <a:srgbClr val="67B0B5">
                    <a:alpha val="40000"/>
                  </a:srgbClr>
                </a:outerShdw>
              </a:effectLst>
              <a:ea typeface="+mj-ea"/>
            </a:endParaRPr>
          </a:p>
        </p:txBody>
      </p:sp>
      <p:sp>
        <p:nvSpPr>
          <p:cNvPr id="15" name="Text Placeholder 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038DFE16-177A-4A31-87B0-2B416D712CE1}"/>
              </a:ext>
            </a:extLst>
          </p:cNvPr>
          <p:cNvSpPr txBox="1">
            <a:spLocks/>
          </p:cNvSpPr>
          <p:nvPr/>
        </p:nvSpPr>
        <p:spPr>
          <a:xfrm>
            <a:off x="6121373" y="2057424"/>
            <a:ext cx="1610909" cy="583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bg1"/>
                </a:solidFill>
                <a:effectLst>
                  <a:outerShdw dist="139700" dir="2700000" algn="tl" rotWithShape="0">
                    <a:srgbClr val="67B0B5">
                      <a:alpha val="40000"/>
                    </a:srgbClr>
                  </a:outerShdw>
                </a:effectLst>
                <a:ea typeface="+mj-ea"/>
              </a:rPr>
              <a:t>01</a:t>
            </a:r>
            <a:endParaRPr lang="en-ID" sz="4400" dirty="0">
              <a:solidFill>
                <a:schemeClr val="bg1"/>
              </a:solidFill>
              <a:effectLst>
                <a:outerShdw dist="139700" dir="2700000" algn="tl" rotWithShape="0">
                  <a:srgbClr val="67B0B5">
                    <a:alpha val="40000"/>
                  </a:srgbClr>
                </a:outerShdw>
              </a:effectLst>
              <a:ea typeface="+mj-ea"/>
            </a:endParaRPr>
          </a:p>
        </p:txBody>
      </p:sp>
      <p:sp>
        <p:nvSpPr>
          <p:cNvPr id="22" name="Text Placeholder 1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57B1501A-F61B-446E-88F0-AB926E412DF1}"/>
              </a:ext>
            </a:extLst>
          </p:cNvPr>
          <p:cNvSpPr txBox="1">
            <a:spLocks/>
          </p:cNvSpPr>
          <p:nvPr/>
        </p:nvSpPr>
        <p:spPr>
          <a:xfrm>
            <a:off x="6837976" y="2290366"/>
            <a:ext cx="3283797" cy="2582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4000" dirty="0" smtClean="0">
                <a:solidFill>
                  <a:schemeClr val="bg1"/>
                </a:solidFill>
              </a:rPr>
              <a:t>存储历史</a:t>
            </a:r>
            <a:endParaRPr lang="en-ID" sz="4000" b="1" dirty="0">
              <a:solidFill>
                <a:schemeClr val="bg1"/>
              </a:solidFill>
              <a:ea typeface="+mj-ea"/>
            </a:endParaRPr>
          </a:p>
        </p:txBody>
      </p:sp>
      <p:sp>
        <p:nvSpPr>
          <p:cNvPr id="23" name="Text Placeholder 1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1DF1805D-1190-40DA-9E9C-DF95C0A903E8}"/>
              </a:ext>
            </a:extLst>
          </p:cNvPr>
          <p:cNvSpPr txBox="1">
            <a:spLocks/>
          </p:cNvSpPr>
          <p:nvPr/>
        </p:nvSpPr>
        <p:spPr>
          <a:xfrm>
            <a:off x="8643625" y="3639333"/>
            <a:ext cx="2869365" cy="2582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4000" dirty="0" smtClean="0">
                <a:solidFill>
                  <a:schemeClr val="bg1"/>
                </a:solidFill>
              </a:rPr>
              <a:t>现代存储</a:t>
            </a:r>
            <a:endParaRPr lang="en-ID" altLang="en-US" sz="4000" dirty="0">
              <a:solidFill>
                <a:schemeClr val="bg1"/>
              </a:solidFill>
            </a:endParaRPr>
          </a:p>
        </p:txBody>
      </p:sp>
      <p:grpSp>
        <p:nvGrpSpPr>
          <p:cNvPr id="32" name="组合 3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GrpSpPr/>
          <p:nvPr/>
        </p:nvGrpSpPr>
        <p:grpSpPr>
          <a:xfrm>
            <a:off x="2414337" y="2418749"/>
            <a:ext cx="1836821" cy="2020502"/>
            <a:chOff x="2654968" y="2662990"/>
            <a:chExt cx="1363579" cy="1499936"/>
          </a:xfrm>
        </p:grpSpPr>
        <p:sp>
          <p:nvSpPr>
            <p:cNvPr id="29" name="椭圆 28"/>
            <p:cNvSpPr/>
            <p:nvPr/>
          </p:nvSpPr>
          <p:spPr>
            <a:xfrm>
              <a:off x="3248526" y="2662990"/>
              <a:ext cx="145588" cy="1455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248526" y="4023294"/>
              <a:ext cx="139632" cy="139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654968" y="2727158"/>
              <a:ext cx="1363579" cy="136357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txBox="1"/>
          <p:nvPr/>
        </p:nvSpPr>
        <p:spPr>
          <a:xfrm>
            <a:off x="2480754" y="3198167"/>
            <a:ext cx="1321772" cy="461665"/>
          </a:xfrm>
          <a:prstGeom prst="rect">
            <a:avLst/>
          </a:prstGeom>
          <a:noFill/>
        </p:spPr>
        <p:txBody>
          <a:bodyPr wrap="none" rtlCol="0">
            <a:spAutoFit/>
          </a:bodyPr>
          <a:lstStyle/>
          <a:p>
            <a:r>
              <a:rPr lang="en-US" altLang="zh-CN" sz="2400" b="1" dirty="0" smtClean="0">
                <a:solidFill>
                  <a:schemeClr val="bg1"/>
                </a:solidFill>
                <a:latin typeface="Chaparral Pro Light" panose="02060403030505090203" pitchFamily="18" charset="0"/>
              </a:rPr>
              <a:t>Company</a:t>
            </a:r>
            <a:endParaRPr lang="zh-CN" altLang="en-US" sz="2400" b="1" dirty="0">
              <a:solidFill>
                <a:schemeClr val="bg1"/>
              </a:solidFill>
              <a:latin typeface="Chaparral Pro Light" panose="02060403030505090203" pitchFamily="18" charset="0"/>
            </a:endParaRPr>
          </a:p>
        </p:txBody>
      </p:sp>
      <p:sp>
        <p:nvSpPr>
          <p:cNvPr id="33"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sp>
        <p:nvSpPr>
          <p:cNvPr id="34" name="Text Placeholder 1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57B1501A-F61B-446E-88F0-AB926E412DF1}"/>
              </a:ext>
            </a:extLst>
          </p:cNvPr>
          <p:cNvSpPr txBox="1">
            <a:spLocks/>
          </p:cNvSpPr>
          <p:nvPr/>
        </p:nvSpPr>
        <p:spPr>
          <a:xfrm>
            <a:off x="7089964" y="4416422"/>
            <a:ext cx="3283797" cy="2582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4000" dirty="0" smtClean="0">
                <a:solidFill>
                  <a:schemeClr val="bg1"/>
                </a:solidFill>
              </a:rPr>
              <a:t>国内存储</a:t>
            </a:r>
            <a:endParaRPr lang="en-ID" sz="4000" b="1" dirty="0">
              <a:solidFill>
                <a:schemeClr val="bg1"/>
              </a:solidFill>
              <a:ea typeface="+mj-ea"/>
            </a:endParaRPr>
          </a:p>
        </p:txBody>
      </p:sp>
      <p:sp>
        <p:nvSpPr>
          <p:cNvPr id="35" name="Text Placeholder 1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57B1501A-F61B-446E-88F0-AB926E412DF1}"/>
              </a:ext>
            </a:extLst>
          </p:cNvPr>
          <p:cNvSpPr txBox="1">
            <a:spLocks/>
          </p:cNvSpPr>
          <p:nvPr/>
        </p:nvSpPr>
        <p:spPr>
          <a:xfrm>
            <a:off x="9099834" y="5620532"/>
            <a:ext cx="3283797" cy="2582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4000" dirty="0" smtClean="0">
                <a:solidFill>
                  <a:schemeClr val="bg1"/>
                </a:solidFill>
              </a:rPr>
              <a:t>未来存储</a:t>
            </a:r>
            <a:endParaRPr lang="en-ID" sz="4000" b="1" dirty="0">
              <a:solidFill>
                <a:schemeClr val="bg1"/>
              </a:solidFill>
              <a:ea typeface="+mj-ea"/>
            </a:endParaRPr>
          </a:p>
        </p:txBody>
      </p:sp>
    </p:spTree>
    <p:extLst>
      <p:ext uri="{BB962C8B-B14F-4D97-AF65-F5344CB8AC3E}">
        <p14:creationId xmlns:p14="http://schemas.microsoft.com/office/powerpoint/2010/main" xmlns="" val="230948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p:nvPr/>
        </p:nvPicPr>
        <p:blipFill>
          <a:blip r:embed="rId3">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118072" y="2435383"/>
            <a:ext cx="3910720" cy="2362953"/>
          </a:xfrm>
          <a:prstGeom prst="rect">
            <a:avLst/>
          </a:prstGeom>
          <a:gradFill>
            <a:gsLst>
              <a:gs pos="100000">
                <a:schemeClr val="accent1"/>
              </a:gs>
              <a:gs pos="0">
                <a:schemeClr val="tx2"/>
              </a:gs>
            </a:gsLst>
            <a:lin ang="2700000" scaled="1"/>
          </a:gradFill>
          <a:ln>
            <a:noFill/>
          </a:ln>
        </p:spPr>
      </p:pic>
      <p:sp>
        <p:nvSpPr>
          <p:cNvPr id="39" name="Rectangle 38"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2A20E8E8-72D5-F544-B2D9-49A017F36508}"/>
              </a:ext>
            </a:extLst>
          </p:cNvPr>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6" name="Straight Connector 1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45123D73-D491-3046-B7F9-C7006EE838DD}"/>
              </a:ext>
            </a:extLst>
          </p:cNvPr>
          <p:cNvCxnSpPr>
            <a:cxnSpLocks/>
          </p:cNvCxnSpPr>
          <p:nvPr/>
        </p:nvCxnSpPr>
        <p:spPr>
          <a:xfrm>
            <a:off x="8050696" y="2239346"/>
            <a:ext cx="414130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6C6ACF78-B575-454A-A21F-3F4D2941866A}"/>
              </a:ext>
            </a:extLst>
          </p:cNvPr>
          <p:cNvCxnSpPr>
            <a:cxnSpLocks/>
          </p:cNvCxnSpPr>
          <p:nvPr/>
        </p:nvCxnSpPr>
        <p:spPr>
          <a:xfrm>
            <a:off x="8050696" y="4114800"/>
            <a:ext cx="414130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74C5C1D3-24BA-1C49-9242-DA82BB6E2900}"/>
              </a:ext>
            </a:extLst>
          </p:cNvPr>
          <p:cNvCxnSpPr>
            <a:cxnSpLocks/>
          </p:cNvCxnSpPr>
          <p:nvPr/>
        </p:nvCxnSpPr>
        <p:spPr>
          <a:xfrm>
            <a:off x="8050696" y="5486400"/>
            <a:ext cx="414130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BA4BB976-23C2-EF42-81BE-FEEC61001F74}"/>
              </a:ext>
            </a:extLst>
          </p:cNvPr>
          <p:cNvCxnSpPr/>
          <p:nvPr/>
        </p:nvCxnSpPr>
        <p:spPr>
          <a:xfrm>
            <a:off x="8050696"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3" name="Rectangle 2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97A464C4-7210-7F4E-B320-69FD9D96DCDF}"/>
              </a:ext>
            </a:extLst>
          </p:cNvPr>
          <p:cNvSpPr/>
          <p:nvPr/>
        </p:nvSpPr>
        <p:spPr>
          <a:xfrm>
            <a:off x="7824598" y="2701617"/>
            <a:ext cx="4227443" cy="3074032"/>
          </a:xfrm>
          <a:prstGeom prst="rect">
            <a:avLst/>
          </a:prstGeom>
          <a:gradFill>
            <a:gsLst>
              <a:gs pos="0">
                <a:schemeClr val="accent1"/>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TextBox 2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8206D0E1-6A40-3549-9F8A-264F3C9A247F}"/>
              </a:ext>
            </a:extLst>
          </p:cNvPr>
          <p:cNvSpPr txBox="1"/>
          <p:nvPr/>
        </p:nvSpPr>
        <p:spPr>
          <a:xfrm>
            <a:off x="7714793" y="1156522"/>
            <a:ext cx="881652" cy="923330"/>
          </a:xfrm>
          <a:prstGeom prst="rect">
            <a:avLst/>
          </a:prstGeom>
          <a:noFill/>
        </p:spPr>
        <p:txBody>
          <a:bodyPr wrap="none" lIns="0" tIns="0" rIns="0" bIns="0" rtlCol="0">
            <a:spAutoFit/>
          </a:bodyPr>
          <a:lstStyle/>
          <a:p>
            <a:r>
              <a:rPr lang="vi-VN" sz="6000" b="1" dirty="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26" name="TextBox 2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5BBC0074-807A-FE40-9EC1-595809296395}"/>
              </a:ext>
            </a:extLst>
          </p:cNvPr>
          <p:cNvSpPr txBox="1"/>
          <p:nvPr/>
        </p:nvSpPr>
        <p:spPr>
          <a:xfrm flipH="1">
            <a:off x="8864976" y="1028279"/>
            <a:ext cx="2509040" cy="1179810"/>
          </a:xfrm>
          <a:prstGeom prst="rect">
            <a:avLst/>
          </a:prstGeom>
          <a:noFill/>
        </p:spPr>
        <p:txBody>
          <a:bodyPr wrap="square" lIns="0" tIns="0" rIns="0" bIns="0" rtlCol="0">
            <a:spAutoFit/>
          </a:bodyPr>
          <a:lstStyle/>
          <a:p>
            <a:pPr algn="just">
              <a:lnSpc>
                <a:spcPts val="2300"/>
              </a:lnSpc>
            </a:pPr>
            <a:r>
              <a:rPr lang="en-US" sz="1600" b="1" dirty="0" smtClean="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2016</a:t>
            </a:r>
            <a:r>
              <a:rPr lang="zh-CN" altLang="en-US" sz="1600" b="1" dirty="0" smtClean="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年，总投资</a:t>
            </a:r>
            <a:r>
              <a:rPr lang="en-US" sz="1600" b="1" dirty="0" smtClean="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240</a:t>
            </a:r>
            <a:r>
              <a:rPr lang="zh-CN" altLang="en-US" sz="1600" b="1" dirty="0" smtClean="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亿美元的长江存储科技在我国成立，致力于研发中国自己的</a:t>
            </a:r>
            <a:r>
              <a:rPr lang="en-US" sz="1600" b="1" dirty="0" smtClean="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3D NAND</a:t>
            </a:r>
            <a:r>
              <a:rPr lang="zh-CN" altLang="en-US" sz="1600" b="1" dirty="0" smtClean="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闪存芯片</a:t>
            </a:r>
            <a:r>
              <a:rPr lang="zh-CN" altLang="en-US" sz="1600" b="1" dirty="0" smtClean="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18967C7D-2A47-954E-AAD1-DD68FD49A89E}"/>
              </a:ext>
            </a:extLst>
          </p:cNvPr>
          <p:cNvSpPr txBox="1"/>
          <p:nvPr/>
        </p:nvSpPr>
        <p:spPr>
          <a:xfrm>
            <a:off x="7742785" y="3368506"/>
            <a:ext cx="878446" cy="923330"/>
          </a:xfrm>
          <a:prstGeom prst="rect">
            <a:avLst/>
          </a:prstGeom>
          <a:noFill/>
        </p:spPr>
        <p:txBody>
          <a:bodyPr wrap="none" lIns="0" tIns="0" rIns="0" bIns="0" rtlCol="0">
            <a:spAutoFit/>
          </a:bodyPr>
          <a:lstStyle/>
          <a:p>
            <a:r>
              <a:rPr lang="vi-VN" sz="6000" b="1" dirty="0" smtClean="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rPr>
              <a:t>0</a:t>
            </a:r>
            <a:r>
              <a:rPr lang="en-US" sz="6000" b="1" dirty="0" smtClean="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rPr>
              <a:t>2</a:t>
            </a:r>
            <a:endParaRPr lang="vi-VN" sz="6000" b="1" dirty="0">
              <a:solidFill>
                <a:schemeClr val="bg1">
                  <a:alpha val="53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1963B6C6-ADCF-3E49-BD0D-3D705FED6876}"/>
              </a:ext>
            </a:extLst>
          </p:cNvPr>
          <p:cNvSpPr txBox="1"/>
          <p:nvPr/>
        </p:nvSpPr>
        <p:spPr>
          <a:xfrm>
            <a:off x="9081151" y="3203708"/>
            <a:ext cx="2871363" cy="1769715"/>
          </a:xfrm>
          <a:prstGeom prst="rect">
            <a:avLst/>
          </a:prstGeom>
          <a:noFill/>
        </p:spPr>
        <p:txBody>
          <a:bodyPr wrap="square" lIns="0" tIns="0" rIns="0" bIns="0" rtlCol="0">
            <a:spAutoFit/>
          </a:bodyPr>
          <a:lstStyle/>
          <a:p>
            <a:pPr>
              <a:lnSpc>
                <a:spcPts val="2300"/>
              </a:lnSpc>
            </a:pPr>
            <a:r>
              <a:rPr lang="en-US" altLang="zh-CN" sz="1600" dirty="0" smtClean="0">
                <a:solidFill>
                  <a:schemeClr val="bg2"/>
                </a:solidFill>
              </a:rPr>
              <a:t>2018</a:t>
            </a:r>
            <a:r>
              <a:rPr lang="zh-CN" altLang="en-US" sz="1600" dirty="0" smtClean="0">
                <a:solidFill>
                  <a:schemeClr val="bg2"/>
                </a:solidFill>
              </a:rPr>
              <a:t>年，</a:t>
            </a:r>
            <a:r>
              <a:rPr lang="zh-CN" altLang="en-US" sz="1600" dirty="0" smtClean="0">
                <a:solidFill>
                  <a:schemeClr val="bg2"/>
                </a:solidFill>
              </a:rPr>
              <a:t>长江存储发布了</a:t>
            </a:r>
            <a:r>
              <a:rPr lang="en-US" sz="1600" dirty="0" err="1" smtClean="0">
                <a:solidFill>
                  <a:schemeClr val="bg2"/>
                </a:solidFill>
              </a:rPr>
              <a:t>Xtacking</a:t>
            </a:r>
            <a:r>
              <a:rPr lang="zh-CN" altLang="en-US" sz="1600" dirty="0" smtClean="0">
                <a:solidFill>
                  <a:schemeClr val="bg2"/>
                </a:solidFill>
              </a:rPr>
              <a:t>技术。这项技术可以在两片独立的晶圆上分别加存储单元和外围电路，使得闪存阵列和</a:t>
            </a:r>
            <a:r>
              <a:rPr lang="en-US" sz="1600" dirty="0" smtClean="0">
                <a:solidFill>
                  <a:schemeClr val="bg2"/>
                </a:solidFill>
              </a:rPr>
              <a:t>CMOS</a:t>
            </a:r>
            <a:r>
              <a:rPr lang="zh-CN" altLang="en-US" sz="1600" dirty="0" smtClean="0">
                <a:solidFill>
                  <a:schemeClr val="bg2"/>
                </a:solidFill>
              </a:rPr>
              <a:t>逻辑器件两种工艺分割隔离</a:t>
            </a:r>
            <a:r>
              <a:rPr lang="zh-CN" altLang="en-US" sz="1600" dirty="0" smtClean="0">
                <a:solidFill>
                  <a:schemeClr val="bg2"/>
                </a:solidFill>
              </a:rPr>
              <a:t>。</a:t>
            </a:r>
            <a:endParaRPr lang="vi-VN" sz="1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41" name="TextBox 4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8150690B-8A2C-2742-AB8A-0632A0D0BF22}"/>
              </a:ext>
            </a:extLst>
          </p:cNvPr>
          <p:cNvSpPr txBox="1"/>
          <p:nvPr/>
        </p:nvSpPr>
        <p:spPr>
          <a:xfrm>
            <a:off x="267944" y="301071"/>
            <a:ext cx="3693319" cy="1107996"/>
          </a:xfrm>
          <a:prstGeom prst="rect">
            <a:avLst/>
          </a:prstGeom>
          <a:noFill/>
        </p:spPr>
        <p:txBody>
          <a:bodyPr wrap="none" lIns="0" tIns="0" rIns="0" bIns="0" rtlCol="0">
            <a:spAutoFit/>
          </a:bodyPr>
          <a:lstStyle/>
          <a:p>
            <a:r>
              <a:rPr lang="zh-CN" altLang="en-US" sz="7200" b="1" dirty="0" smtClean="0">
                <a:solidFill>
                  <a:schemeClr val="bg2"/>
                </a:solidFill>
              </a:rPr>
              <a:t>长江存储</a:t>
            </a:r>
            <a:endParaRPr lang="vi-VN" sz="7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8C3370EB-26B6-D240-825A-B32D817E0EAD}"/>
              </a:ext>
            </a:extLst>
          </p:cNvPr>
          <p:cNvSpPr txBox="1"/>
          <p:nvPr/>
        </p:nvSpPr>
        <p:spPr>
          <a:xfrm>
            <a:off x="2028694" y="1541381"/>
            <a:ext cx="936154" cy="492443"/>
          </a:xfrm>
          <a:prstGeom prst="rect">
            <a:avLst/>
          </a:prstGeom>
          <a:noFill/>
        </p:spPr>
        <p:txBody>
          <a:bodyPr wrap="none" lIns="0" tIns="0" rIns="0" bIns="0" rtlCol="0">
            <a:spAutoFit/>
          </a:bodyPr>
          <a:lstStyle/>
          <a:p>
            <a:pPr algn="l"/>
            <a:r>
              <a:rPr lang="vi-VN" sz="32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1990</a:t>
            </a:r>
          </a:p>
        </p:txBody>
      </p:sp>
      <p:sp>
        <p:nvSpPr>
          <p:cNvPr id="44" name="TextBox 4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6698DBA9-D058-8C41-AF12-07FF98EAA986}"/>
              </a:ext>
            </a:extLst>
          </p:cNvPr>
          <p:cNvSpPr txBox="1"/>
          <p:nvPr/>
        </p:nvSpPr>
        <p:spPr>
          <a:xfrm>
            <a:off x="4454035" y="1541381"/>
            <a:ext cx="942566" cy="492443"/>
          </a:xfrm>
          <a:prstGeom prst="rect">
            <a:avLst/>
          </a:prstGeom>
          <a:noFill/>
        </p:spPr>
        <p:txBody>
          <a:bodyPr wrap="none" lIns="0" tIns="0" rIns="0" bIns="0" rtlCol="0">
            <a:spAutoFit/>
          </a:bodyPr>
          <a:lstStyle/>
          <a:p>
            <a:pPr algn="l"/>
            <a:r>
              <a:rPr lang="vi-VN" sz="32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2</a:t>
            </a:r>
            <a:r>
              <a:rPr lang="en-US" altLang="zh-CN" sz="32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020</a:t>
            </a:r>
            <a:endParaRPr lang="vi-VN" sz="32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cxnSp>
        <p:nvCxnSpPr>
          <p:cNvPr id="45" name="Straight Connector 4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4EEEB378-C95F-8F4F-B765-FA0A0C82C582}"/>
              </a:ext>
            </a:extLst>
          </p:cNvPr>
          <p:cNvCxnSpPr/>
          <p:nvPr/>
        </p:nvCxnSpPr>
        <p:spPr>
          <a:xfrm>
            <a:off x="3139452" y="1766820"/>
            <a:ext cx="11357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sp>
        <p:nvSpPr>
          <p:cNvPr id="48" name="TextBox 4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A8BE85F4-1B7B-4841-9C05-5F657A5B77D7}"/>
              </a:ext>
            </a:extLst>
          </p:cNvPr>
          <p:cNvSpPr txBox="1"/>
          <p:nvPr/>
        </p:nvSpPr>
        <p:spPr>
          <a:xfrm>
            <a:off x="3972102" y="2348327"/>
            <a:ext cx="3563891" cy="4126130"/>
          </a:xfrm>
          <a:prstGeom prst="rect">
            <a:avLst/>
          </a:prstGeom>
          <a:noFill/>
        </p:spPr>
        <p:txBody>
          <a:bodyPr wrap="square" lIns="0" tIns="0" rIns="0" bIns="0" rtlCol="0">
            <a:spAutoFit/>
          </a:bodyPr>
          <a:lstStyle/>
          <a:p>
            <a:pPr>
              <a:lnSpc>
                <a:spcPts val="2700"/>
              </a:lnSpc>
            </a:pPr>
            <a:r>
              <a:rPr lang="zh-CN" altLang="en-US" sz="2000" b="1" dirty="0" smtClean="0">
                <a:solidFill>
                  <a:srgbClr val="7030A0"/>
                </a:solidFill>
                <a:ea typeface="Open Sans SemiBold" panose="020B0606030504020204" pitchFamily="34" charset="0"/>
                <a:cs typeface="Open Sans SemiBold" panose="020B0606030504020204" pitchFamily="34" charset="0"/>
              </a:rPr>
              <a:t>长江存储科技有限责任公司</a:t>
            </a:r>
            <a:r>
              <a:rPr lang="zh-CN" altLang="en-US" sz="2000" b="1" dirty="0" smtClean="0">
                <a:solidFill>
                  <a:srgbClr val="7030A0"/>
                </a:solidFill>
                <a:ea typeface="Open Sans SemiBold" panose="020B0606030504020204" pitchFamily="34" charset="0"/>
                <a:cs typeface="Open Sans SemiBold" panose="020B0606030504020204" pitchFamily="34" charset="0"/>
              </a:rPr>
              <a:t>，是一家专注于</a:t>
            </a:r>
            <a:r>
              <a:rPr lang="en-US" sz="2000" b="1" dirty="0" smtClean="0">
                <a:solidFill>
                  <a:srgbClr val="7030A0"/>
                </a:solidFill>
                <a:ea typeface="Open Sans SemiBold" panose="020B0606030504020204" pitchFamily="34" charset="0"/>
                <a:cs typeface="Open Sans SemiBold" panose="020B0606030504020204" pitchFamily="34" charset="0"/>
              </a:rPr>
              <a:t>3D NAND</a:t>
            </a:r>
            <a:r>
              <a:rPr lang="zh-CN" altLang="en-US" sz="2000" b="1" dirty="0" smtClean="0">
                <a:solidFill>
                  <a:srgbClr val="7030A0"/>
                </a:solidFill>
                <a:ea typeface="Open Sans SemiBold" panose="020B0606030504020204" pitchFamily="34" charset="0"/>
                <a:cs typeface="Open Sans SemiBold" panose="020B0606030504020204" pitchFamily="34" charset="0"/>
              </a:rPr>
              <a:t>闪存设计制造一体化的</a:t>
            </a:r>
            <a:r>
              <a:rPr lang="en-US" sz="2000" b="1" dirty="0" smtClean="0">
                <a:solidFill>
                  <a:srgbClr val="7030A0"/>
                </a:solidFill>
                <a:ea typeface="Open Sans SemiBold" panose="020B0606030504020204" pitchFamily="34" charset="0"/>
                <a:cs typeface="Open Sans SemiBold" panose="020B0606030504020204" pitchFamily="34" charset="0"/>
              </a:rPr>
              <a:t>IDM</a:t>
            </a:r>
            <a:r>
              <a:rPr lang="zh-CN" altLang="en-US" sz="2000" b="1" dirty="0" smtClean="0">
                <a:solidFill>
                  <a:srgbClr val="7030A0"/>
                </a:solidFill>
                <a:ea typeface="Open Sans SemiBold" panose="020B0606030504020204" pitchFamily="34" charset="0"/>
                <a:cs typeface="Open Sans SemiBold" panose="020B0606030504020204" pitchFamily="34" charset="0"/>
              </a:rPr>
              <a:t>集成电路企业，同时也提供完整的存储器解决方案。长江存储在新型存储领域探索创新，例如在存储类内存（</a:t>
            </a:r>
            <a:r>
              <a:rPr lang="en-US" sz="2000" b="1" dirty="0" smtClean="0">
                <a:solidFill>
                  <a:srgbClr val="7030A0"/>
                </a:solidFill>
                <a:ea typeface="Open Sans SemiBold" panose="020B0606030504020204" pitchFamily="34" charset="0"/>
                <a:cs typeface="Open Sans SemiBold" panose="020B0606030504020204" pitchFamily="34" charset="0"/>
              </a:rPr>
              <a:t>SCM</a:t>
            </a:r>
            <a:r>
              <a:rPr lang="zh-CN" altLang="en-US" sz="2000" b="1" dirty="0" smtClean="0">
                <a:solidFill>
                  <a:srgbClr val="7030A0"/>
                </a:solidFill>
                <a:ea typeface="Open Sans SemiBold" panose="020B0606030504020204" pitchFamily="34" charset="0"/>
                <a:cs typeface="Open Sans SemiBold" panose="020B0606030504020204" pitchFamily="34" charset="0"/>
              </a:rPr>
              <a:t>）领域推出了支持</a:t>
            </a:r>
            <a:r>
              <a:rPr lang="en-US" sz="2000" b="1" dirty="0" err="1" smtClean="0">
                <a:solidFill>
                  <a:srgbClr val="7030A0"/>
                </a:solidFill>
                <a:ea typeface="Open Sans SemiBold" panose="020B0606030504020204" pitchFamily="34" charset="0"/>
                <a:cs typeface="Open Sans SemiBold" panose="020B0606030504020204" pitchFamily="34" charset="0"/>
              </a:rPr>
              <a:t>NVMe</a:t>
            </a:r>
            <a:r>
              <a:rPr lang="zh-CN" altLang="en-US" sz="2000" b="1" dirty="0" smtClean="0">
                <a:solidFill>
                  <a:srgbClr val="7030A0"/>
                </a:solidFill>
                <a:ea typeface="Open Sans SemiBold" panose="020B0606030504020204" pitchFamily="34" charset="0"/>
                <a:cs typeface="Open Sans SemiBold" panose="020B0606030504020204" pitchFamily="34" charset="0"/>
              </a:rPr>
              <a:t>协议的</a:t>
            </a:r>
            <a:r>
              <a:rPr lang="en-US" sz="2000" b="1" dirty="0" smtClean="0">
                <a:solidFill>
                  <a:srgbClr val="7030A0"/>
                </a:solidFill>
                <a:ea typeface="Open Sans SemiBold" panose="020B0606030504020204" pitchFamily="34" charset="0"/>
                <a:cs typeface="Open Sans SemiBold" panose="020B0606030504020204" pitchFamily="34" charset="0"/>
              </a:rPr>
              <a:t>SCM</a:t>
            </a:r>
            <a:r>
              <a:rPr lang="zh-CN" altLang="en-US" sz="2000" b="1" dirty="0" smtClean="0">
                <a:solidFill>
                  <a:srgbClr val="7030A0"/>
                </a:solidFill>
                <a:ea typeface="Open Sans SemiBold" panose="020B0606030504020204" pitchFamily="34" charset="0"/>
                <a:cs typeface="Open Sans SemiBold" panose="020B0606030504020204" pitchFamily="34" charset="0"/>
              </a:rPr>
              <a:t>芯片，为云计算、数据中心等领域提供了更高效、更稳定的存储解决方案。是国产存储技术领域的领军企业</a:t>
            </a:r>
            <a:r>
              <a:rPr lang="zh-CN" altLang="en-US" sz="2000" b="1" dirty="0" smtClean="0">
                <a:solidFill>
                  <a:srgbClr val="7030A0"/>
                </a:solidFill>
                <a:ea typeface="Open Sans SemiBold" panose="020B0606030504020204" pitchFamily="34" charset="0"/>
                <a:cs typeface="Open Sans SemiBold" panose="020B0606030504020204" pitchFamily="34" charset="0"/>
              </a:rPr>
              <a:t>。</a:t>
            </a:r>
            <a:endParaRPr lang="zh-CN" altLang="en-US" sz="2000" b="1" dirty="0" smtClean="0">
              <a:solidFill>
                <a:srgbClr val="7030A0"/>
              </a:solidFill>
              <a:ea typeface="Open Sans SemiBold" panose="020B0606030504020204" pitchFamily="34" charset="0"/>
              <a:cs typeface="Open Sans SemiBold" panose="020B0606030504020204" pitchFamily="34" charset="0"/>
            </a:endParaRPr>
          </a:p>
        </p:txBody>
      </p:sp>
    </p:spTree>
    <p:extLst>
      <p:ext uri="{BB962C8B-B14F-4D97-AF65-F5344CB8AC3E}">
        <p14:creationId xmlns:p14="http://schemas.microsoft.com/office/powerpoint/2010/main" xmlns="" val="2736480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p:nvPr/>
        </p:nvPicPr>
        <p:blipFill>
          <a:blip r:embed="rId3">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4441144" y="760559"/>
            <a:ext cx="5644416" cy="3684693"/>
          </a:xfrm>
          <a:prstGeom prst="rect">
            <a:avLst/>
          </a:prstGeom>
          <a:noFill/>
          <a:ln>
            <a:noFill/>
          </a:ln>
        </p:spPr>
      </p:pic>
      <p:sp>
        <p:nvSpPr>
          <p:cNvPr id="9" name="Rectangle 8"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0" y="0"/>
            <a:ext cx="12192000" cy="1168400"/>
          </a:xfrm>
          <a:prstGeom prst="rect">
            <a:avLst/>
          </a:prstGeom>
          <a:gradFill>
            <a:gsLst>
              <a:gs pos="100000">
                <a:schemeClr val="accent4"/>
              </a:gs>
              <a:gs pos="0">
                <a:schemeClr val="accent1"/>
              </a:gs>
            </a:gsLst>
            <a:lin ang="2700000" scaled="0"/>
          </a:gradFill>
          <a:ln>
            <a:noFill/>
          </a:ln>
          <a:effectLst>
            <a:outerShdw blurRad="406400" dist="762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4273236" y="4146487"/>
            <a:ext cx="7398525" cy="2576606"/>
          </a:xfrm>
          <a:prstGeom prst="rect">
            <a:avLst/>
          </a:prstGeom>
          <a:no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TextBox 2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txBox="1"/>
          <p:nvPr/>
        </p:nvSpPr>
        <p:spPr>
          <a:xfrm>
            <a:off x="4319032" y="4327525"/>
            <a:ext cx="7236239" cy="2359107"/>
          </a:xfrm>
          <a:prstGeom prst="rect">
            <a:avLst/>
          </a:prstGeom>
          <a:noFill/>
        </p:spPr>
        <p:txBody>
          <a:bodyPr wrap="square" lIns="0" tIns="0" rIns="0" bIns="0" rtlCol="0">
            <a:spAutoFit/>
          </a:bodyPr>
          <a:lstStyle/>
          <a:p>
            <a:pPr indent="457200">
              <a:lnSpc>
                <a:spcPts val="3100"/>
              </a:lnSpc>
            </a:pPr>
            <a:r>
              <a:rPr lang="zh-CN" altLang="en-US" sz="2400" dirty="0" smtClean="0"/>
              <a:t>从</a:t>
            </a:r>
            <a:r>
              <a:rPr lang="en-US" sz="2400" dirty="0" smtClean="0"/>
              <a:t>1.0</a:t>
            </a:r>
            <a:r>
              <a:rPr lang="zh-CN" altLang="en-US" sz="2400" dirty="0" smtClean="0"/>
              <a:t>到</a:t>
            </a:r>
            <a:r>
              <a:rPr lang="en-US" sz="2400" dirty="0" smtClean="0"/>
              <a:t>3.0</a:t>
            </a:r>
            <a:r>
              <a:rPr lang="zh-CN" altLang="en-US" sz="2400" dirty="0" smtClean="0"/>
              <a:t>，</a:t>
            </a:r>
            <a:r>
              <a:rPr lang="en-US" sz="2400" dirty="0" smtClean="0"/>
              <a:t>YMTC</a:t>
            </a:r>
            <a:r>
              <a:rPr lang="zh-CN" altLang="en-US" sz="2400" dirty="0" smtClean="0"/>
              <a:t>长江存储的</a:t>
            </a:r>
            <a:r>
              <a:rPr lang="en-US" sz="2400" dirty="0" err="1" smtClean="0"/>
              <a:t>Xtacking</a:t>
            </a:r>
            <a:r>
              <a:rPr lang="zh-CN" altLang="en-US" sz="2400" dirty="0" smtClean="0"/>
              <a:t>这个异构的</a:t>
            </a:r>
            <a:r>
              <a:rPr lang="en-US" sz="2400" dirty="0" smtClean="0"/>
              <a:t> 3D</a:t>
            </a:r>
            <a:r>
              <a:rPr lang="zh-CN" altLang="en-US" sz="2400" dirty="0" smtClean="0"/>
              <a:t>集成架构，已经建立了一个成熟的体系，并诞生基于</a:t>
            </a:r>
            <a:r>
              <a:rPr lang="en-US" sz="2400" dirty="0" err="1" smtClean="0"/>
              <a:t>Xtacking</a:t>
            </a:r>
            <a:r>
              <a:rPr lang="zh-CN" altLang="en-US" sz="2400" dirty="0" smtClean="0"/>
              <a:t>架构</a:t>
            </a:r>
            <a:r>
              <a:rPr lang="en-US" sz="2400" dirty="0" smtClean="0"/>
              <a:t> NAND</a:t>
            </a:r>
            <a:r>
              <a:rPr lang="zh-CN" altLang="en-US" sz="2400" dirty="0" smtClean="0"/>
              <a:t>的系统解决方案的多样化组合，包括</a:t>
            </a:r>
            <a:r>
              <a:rPr lang="en-US" sz="2400" dirty="0" smtClean="0"/>
              <a:t>SATA III</a:t>
            </a:r>
            <a:r>
              <a:rPr lang="zh-CN" altLang="en-US" sz="2400" dirty="0" smtClean="0"/>
              <a:t>、</a:t>
            </a:r>
            <a:r>
              <a:rPr lang="en-US" sz="2400" dirty="0" err="1" smtClean="0"/>
              <a:t>PCIe</a:t>
            </a:r>
            <a:r>
              <a:rPr lang="en-US" sz="2400" dirty="0" smtClean="0"/>
              <a:t> Gen3</a:t>
            </a:r>
            <a:r>
              <a:rPr lang="zh-CN" altLang="en-US" sz="2400" dirty="0" smtClean="0"/>
              <a:t>和</a:t>
            </a:r>
            <a:r>
              <a:rPr lang="en-US" sz="2400" dirty="0" smtClean="0"/>
              <a:t>Gen4 SSD</a:t>
            </a:r>
            <a:r>
              <a:rPr lang="zh-CN" altLang="en-US" sz="2400" dirty="0" smtClean="0"/>
              <a:t>，以及用于移动和嵌入式应用的</a:t>
            </a:r>
            <a:r>
              <a:rPr lang="en-US" sz="2400" dirty="0" err="1" smtClean="0"/>
              <a:t>eMMC</a:t>
            </a:r>
            <a:r>
              <a:rPr lang="zh-CN" altLang="en-US" sz="2400" dirty="0" smtClean="0"/>
              <a:t>和</a:t>
            </a:r>
            <a:r>
              <a:rPr lang="en-US" sz="2400" dirty="0" smtClean="0"/>
              <a:t>UFS</a:t>
            </a:r>
            <a:r>
              <a:rPr lang="zh-CN" altLang="en-US" sz="2400" dirty="0" smtClean="0"/>
              <a:t>，并获得了领先</a:t>
            </a:r>
            <a:r>
              <a:rPr lang="en-US" sz="2400" dirty="0" smtClean="0"/>
              <a:t>OEM</a:t>
            </a:r>
            <a:r>
              <a:rPr lang="zh-CN" altLang="en-US" sz="2400" dirty="0" smtClean="0"/>
              <a:t>的</a:t>
            </a:r>
            <a:r>
              <a:rPr lang="zh-CN" altLang="en-US" sz="2400" dirty="0" smtClean="0"/>
              <a:t>认可。</a:t>
            </a:r>
          </a:p>
        </p:txBody>
      </p:sp>
      <p:sp>
        <p:nvSpPr>
          <p:cNvPr id="14"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sp>
        <p:nvSpPr>
          <p:cNvPr id="49" name="TextBox 48"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2A43AE8F-13AA-0543-99E2-71B17E30F9FD}"/>
              </a:ext>
            </a:extLst>
          </p:cNvPr>
          <p:cNvSpPr txBox="1"/>
          <p:nvPr/>
        </p:nvSpPr>
        <p:spPr>
          <a:xfrm>
            <a:off x="397138" y="240247"/>
            <a:ext cx="3289362" cy="1354217"/>
          </a:xfrm>
          <a:prstGeom prst="rect">
            <a:avLst/>
          </a:prstGeom>
          <a:noFill/>
        </p:spPr>
        <p:txBody>
          <a:bodyPr wrap="none" lIns="0" tIns="0" rIns="0" bIns="0" rtlCol="0">
            <a:spAutoFit/>
          </a:bodyPr>
          <a:lstStyle/>
          <a:p>
            <a:r>
              <a:rPr lang="en-US" sz="4400" b="1" dirty="0" smtClean="0"/>
              <a:t>Xtacking</a:t>
            </a:r>
            <a:r>
              <a:rPr lang="en-US" sz="4400" b="1" dirty="0" smtClean="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4.0</a:t>
            </a:r>
            <a:endParaRPr lang="zh-CN" altLang="en-US" sz="4400" b="1" dirty="0" smtClean="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algn="l"/>
            <a:endParaRPr lang="vi-VN" sz="44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6385" name="Rectangle 1"/>
          <p:cNvSpPr>
            <a:spLocks noChangeArrowheads="1"/>
          </p:cNvSpPr>
          <p:nvPr/>
        </p:nvSpPr>
        <p:spPr bwMode="auto">
          <a:xfrm>
            <a:off x="407405" y="1702052"/>
            <a:ext cx="2697933" cy="39267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ts val="2300"/>
              </a:lnSpc>
              <a:spcBef>
                <a:spcPct val="0"/>
              </a:spcBef>
              <a:spcAft>
                <a:spcPct val="0"/>
              </a:spcAft>
              <a:buClrTx/>
              <a:buSzTx/>
              <a:buFontTx/>
              <a:buNone/>
              <a:tabLst/>
            </a:pPr>
            <a:r>
              <a:rPr kumimoji="0" lang="zh-CN" sz="1600" b="0" i="0" u="none" strike="noStrike" cap="none" normalizeH="0" baseline="0" dirty="0" smtClean="0">
                <a:ln>
                  <a:noFill/>
                </a:ln>
                <a:solidFill>
                  <a:schemeClr val="tx1"/>
                </a:solidFill>
                <a:effectLst/>
                <a:ea typeface="方正大标宋_GBK" charset="-122"/>
                <a:cs typeface="Times New Roman" pitchFamily="18" charset="0"/>
              </a:rPr>
              <a:t>长江存储的</a:t>
            </a:r>
            <a:r>
              <a:rPr kumimoji="0" lang="en-US" altLang="zh-CN" sz="1600" b="0" i="0" u="none" strike="noStrike" cap="none" normalizeH="0" baseline="0" dirty="0" err="1" smtClean="0">
                <a:ln>
                  <a:noFill/>
                </a:ln>
                <a:solidFill>
                  <a:schemeClr val="tx1"/>
                </a:solidFill>
                <a:effectLst/>
                <a:ea typeface="方正大标宋_GBK" charset="-122"/>
                <a:cs typeface="Times New Roman" pitchFamily="18" charset="0"/>
              </a:rPr>
              <a:t>Xtacking</a:t>
            </a:r>
            <a:r>
              <a:rPr kumimoji="0" lang="zh-CN" altLang="en-US" sz="1600" b="0" i="0" u="none" strike="noStrike" cap="none" normalizeH="0" baseline="0" dirty="0" smtClean="0">
                <a:ln>
                  <a:noFill/>
                </a:ln>
                <a:solidFill>
                  <a:schemeClr val="tx1"/>
                </a:solidFill>
                <a:effectLst/>
                <a:ea typeface="方正大标宋_GBK" charset="-122"/>
                <a:cs typeface="Times New Roman" pitchFamily="18" charset="0"/>
              </a:rPr>
              <a:t>技术让世界见证了中国原创。</a:t>
            </a:r>
            <a:r>
              <a:rPr kumimoji="0" lang="en-US" altLang="zh-CN" sz="1600" b="0" i="0" u="none" strike="noStrike" cap="none" normalizeH="0" baseline="0" dirty="0" smtClean="0">
                <a:ln>
                  <a:noFill/>
                </a:ln>
                <a:solidFill>
                  <a:schemeClr val="tx1"/>
                </a:solidFill>
                <a:effectLst/>
                <a:ea typeface="方正大标宋_GBK" charset="-122"/>
                <a:cs typeface="Times New Roman" pitchFamily="18" charset="0"/>
              </a:rPr>
              <a:t>3D</a:t>
            </a:r>
            <a:r>
              <a:rPr kumimoji="0" lang="zh-CN" altLang="en-US" sz="1600" b="0" i="0" u="none" strike="noStrike" cap="none" normalizeH="0" baseline="0" dirty="0" smtClean="0">
                <a:ln>
                  <a:noFill/>
                </a:ln>
                <a:solidFill>
                  <a:schemeClr val="tx1"/>
                </a:solidFill>
                <a:effectLst/>
                <a:ea typeface="方正大标宋_GBK" charset="-122"/>
                <a:cs typeface="Times New Roman" pitchFamily="18" charset="0"/>
              </a:rPr>
              <a:t>闪存中除了存储阵列之外还有一些外围电路会占据相当大的芯片面积，在长江存储之前，美光、三星和</a:t>
            </a:r>
            <a:r>
              <a:rPr kumimoji="0" lang="en-US" altLang="zh-CN" sz="1600" b="0" i="0" u="none" strike="noStrike" cap="none" normalizeH="0" baseline="0" dirty="0" smtClean="0">
                <a:ln>
                  <a:noFill/>
                </a:ln>
                <a:solidFill>
                  <a:schemeClr val="tx1"/>
                </a:solidFill>
                <a:effectLst/>
                <a:ea typeface="方正大标宋_GBK" charset="-122"/>
                <a:cs typeface="Times New Roman" pitchFamily="18" charset="0"/>
              </a:rPr>
              <a:t>SK </a:t>
            </a:r>
            <a:r>
              <a:rPr kumimoji="0" lang="en-US" altLang="zh-CN" sz="1600" b="0" i="0" u="none" strike="noStrike" cap="none" normalizeH="0" baseline="0" dirty="0" err="1" smtClean="0">
                <a:ln>
                  <a:noFill/>
                </a:ln>
                <a:solidFill>
                  <a:schemeClr val="tx1"/>
                </a:solidFill>
                <a:effectLst/>
                <a:ea typeface="方正大标宋_GBK" charset="-122"/>
                <a:cs typeface="Times New Roman" pitchFamily="18" charset="0"/>
              </a:rPr>
              <a:t>Hynix</a:t>
            </a:r>
            <a:r>
              <a:rPr kumimoji="0" lang="zh-CN" altLang="en-US" sz="1600" b="0" i="0" u="none" strike="noStrike" cap="none" normalizeH="0" baseline="0" dirty="0" smtClean="0">
                <a:ln>
                  <a:noFill/>
                </a:ln>
                <a:solidFill>
                  <a:schemeClr val="tx1"/>
                </a:solidFill>
                <a:effectLst/>
                <a:ea typeface="方正大标宋_GBK" charset="-122"/>
                <a:cs typeface="Times New Roman" pitchFamily="18" charset="0"/>
              </a:rPr>
              <a:t>它们是将外围电路放到存储单元下方。而长江存储的</a:t>
            </a:r>
            <a:r>
              <a:rPr kumimoji="0" lang="en-US" altLang="zh-CN" sz="1600" b="0" i="0" u="none" strike="noStrike" cap="none" normalizeH="0" baseline="0" dirty="0" err="1" smtClean="0">
                <a:ln>
                  <a:noFill/>
                </a:ln>
                <a:solidFill>
                  <a:schemeClr val="tx1"/>
                </a:solidFill>
                <a:effectLst/>
                <a:ea typeface="方正大标宋_GBK" charset="-122"/>
                <a:cs typeface="Times New Roman" pitchFamily="18" charset="0"/>
              </a:rPr>
              <a:t>Xtacking</a:t>
            </a:r>
            <a:r>
              <a:rPr kumimoji="0" lang="zh-CN" altLang="en-US" sz="1600" b="0" i="0" u="none" strike="noStrike" cap="none" normalizeH="0" baseline="0" dirty="0" smtClean="0">
                <a:ln>
                  <a:noFill/>
                </a:ln>
                <a:solidFill>
                  <a:schemeClr val="tx1"/>
                </a:solidFill>
                <a:effectLst/>
                <a:ea typeface="方正大标宋_GBK" charset="-122"/>
                <a:cs typeface="Times New Roman" pitchFamily="18" charset="0"/>
              </a:rPr>
              <a:t>是把存储阵列和外围电路分开来做，分别在两个晶圆上加工，然后通过垂直互联通道把它们键合、接通电路。</a:t>
            </a:r>
            <a:endParaRPr kumimoji="0" lang="zh-CN" altLang="en-US" sz="1600" b="0" i="0" u="none" strike="noStrike" cap="none" normalizeH="0" baseline="0" dirty="0" smtClean="0">
              <a:ln>
                <a:noFill/>
              </a:ln>
              <a:solidFill>
                <a:schemeClr val="tx1"/>
              </a:solidFill>
              <a:effectLst/>
              <a:ea typeface="宋体" pitchFamily="2" charset="-122"/>
              <a:cs typeface="宋体" pitchFamily="2" charset="-122"/>
            </a:endParaRPr>
          </a:p>
        </p:txBody>
      </p:sp>
    </p:spTree>
    <p:extLst>
      <p:ext uri="{BB962C8B-B14F-4D97-AF65-F5344CB8AC3E}">
        <p14:creationId xmlns:p14="http://schemas.microsoft.com/office/powerpoint/2010/main" xmlns="" val="2553586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0C3C72B0-AFF5-6743-87D0-6C655FE071D7}"/>
              </a:ext>
            </a:extLst>
          </p:cNvPr>
          <p:cNvSpPr/>
          <p:nvPr/>
        </p:nvSpPr>
        <p:spPr>
          <a:xfrm>
            <a:off x="6231121" y="2222359"/>
            <a:ext cx="4289006" cy="4096960"/>
          </a:xfrm>
          <a:prstGeom prst="roundRect">
            <a:avLst>
              <a:gd name="adj" fmla="val 5473"/>
            </a:avLst>
          </a:prstGeom>
          <a:solidFill>
            <a:schemeClr val="bg1"/>
          </a:solidFill>
          <a:ln>
            <a:noFill/>
          </a:ln>
          <a:effectLst>
            <a:outerShdw blurRad="546100" dist="165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TextBox 3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2A43AE8F-13AA-0543-99E2-71B17E30F9FD}"/>
              </a:ext>
            </a:extLst>
          </p:cNvPr>
          <p:cNvSpPr txBox="1"/>
          <p:nvPr/>
        </p:nvSpPr>
        <p:spPr>
          <a:xfrm>
            <a:off x="5304116" y="638599"/>
            <a:ext cx="2462213" cy="738664"/>
          </a:xfrm>
          <a:prstGeom prst="rect">
            <a:avLst/>
          </a:prstGeom>
          <a:noFill/>
        </p:spPr>
        <p:txBody>
          <a:bodyPr wrap="none" lIns="0" tIns="0" rIns="0" bIns="0" rtlCol="0">
            <a:spAutoFit/>
          </a:bodyPr>
          <a:lstStyle/>
          <a:p>
            <a:r>
              <a:rPr lang="zh-CN" altLang="en-US" sz="4800" b="1" dirty="0" smtClean="0"/>
              <a:t>长鑫</a:t>
            </a:r>
            <a:r>
              <a:rPr lang="zh-CN" altLang="en-US" sz="4800" b="1" dirty="0" smtClean="0"/>
              <a:t>存储</a:t>
            </a:r>
            <a:endParaRPr lang="zh-CN" altLang="en-US" sz="4800" b="1" dirty="0" smtClean="0"/>
          </a:p>
        </p:txBody>
      </p:sp>
      <p:sp>
        <p:nvSpPr>
          <p:cNvPr id="4"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pic>
        <p:nvPicPr>
          <p:cNvPr id="36" name="图片 35" descr="国产颗粒，江波龙DDR4 2666MHz 8GB x 2内存套装评测_第3页_PCEVA,PC绝对领域,探寻真正的电脑知识"/>
          <p:cNvPicPr/>
          <p:nvPr/>
        </p:nvPicPr>
        <p:blipFill rotWithShape="1">
          <a:blip r:embed="rId3"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b="5726"/>
          <a:stretch/>
        </p:blipFill>
        <p:spPr bwMode="auto">
          <a:xfrm>
            <a:off x="601636" y="667831"/>
            <a:ext cx="4214807" cy="4700875"/>
          </a:xfrm>
          <a:prstGeom prst="rect">
            <a:avLst/>
          </a:prstGeom>
          <a:noFill/>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
        <p:nvSpPr>
          <p:cNvPr id="37" name="矩形 36"/>
          <p:cNvSpPr/>
          <p:nvPr/>
        </p:nvSpPr>
        <p:spPr>
          <a:xfrm>
            <a:off x="6325354" y="1857510"/>
            <a:ext cx="3814527" cy="4497834"/>
          </a:xfrm>
          <a:prstGeom prst="rect">
            <a:avLst/>
          </a:prstGeom>
        </p:spPr>
        <p:txBody>
          <a:bodyPr wrap="square">
            <a:spAutoFit/>
          </a:bodyPr>
          <a:lstStyle/>
          <a:p>
            <a:pPr marL="285750" indent="-285750">
              <a:lnSpc>
                <a:spcPts val="2300"/>
              </a:lnSpc>
              <a:buFont typeface="Arial" panose="020B0604020202020204" pitchFamily="34" charset="0"/>
              <a:buChar char="•"/>
            </a:pPr>
            <a:r>
              <a:rPr lang="zh-CN" altLang="en-US" dirty="0" smtClean="0"/>
              <a:t>长鑫存储技术有限公司，长鑫存储的技术基础来源于曾经的第二大</a:t>
            </a:r>
            <a:r>
              <a:rPr lang="en-US" dirty="0" smtClean="0"/>
              <a:t>DRAM</a:t>
            </a:r>
            <a:r>
              <a:rPr lang="zh-CN" altLang="en-US" dirty="0" smtClean="0"/>
              <a:t>供应商奇梦达公司，基于曾经先进的技术，长鑫存储快速发展在中国大陆拥有超过</a:t>
            </a:r>
            <a:r>
              <a:rPr lang="en-US" dirty="0" smtClean="0"/>
              <a:t>3000</a:t>
            </a:r>
            <a:r>
              <a:rPr lang="zh-CN" altLang="en-US" dirty="0" smtClean="0"/>
              <a:t>项专利，并从几家国际公司获得了超过</a:t>
            </a:r>
            <a:r>
              <a:rPr lang="en-US" dirty="0" smtClean="0"/>
              <a:t>30000</a:t>
            </a:r>
            <a:r>
              <a:rPr lang="zh-CN" altLang="en-US" dirty="0" smtClean="0"/>
              <a:t>项专利的授权。目前，长鑫存储目前的</a:t>
            </a:r>
            <a:r>
              <a:rPr lang="en-US" dirty="0" smtClean="0"/>
              <a:t>DRAM</a:t>
            </a:r>
            <a:r>
              <a:rPr lang="zh-CN" altLang="en-US" dirty="0" smtClean="0"/>
              <a:t>生产工艺处于</a:t>
            </a:r>
            <a:r>
              <a:rPr lang="en-US" dirty="0" smtClean="0"/>
              <a:t>16nm-19nm</a:t>
            </a:r>
            <a:r>
              <a:rPr lang="zh-CN" altLang="en-US" dirty="0" smtClean="0"/>
              <a:t>阶段，与三星、</a:t>
            </a:r>
            <a:r>
              <a:rPr lang="en-US" dirty="0" smtClean="0"/>
              <a:t>SK</a:t>
            </a:r>
            <a:r>
              <a:rPr lang="zh-CN" altLang="en-US" dirty="0" smtClean="0"/>
              <a:t>海力士等国际领先水平相比，大概落后</a:t>
            </a:r>
            <a:r>
              <a:rPr lang="en-US" dirty="0" smtClean="0"/>
              <a:t>5</a:t>
            </a:r>
            <a:r>
              <a:rPr lang="zh-CN" altLang="en-US" dirty="0" smtClean="0"/>
              <a:t>年，但是根据</a:t>
            </a:r>
            <a:r>
              <a:rPr lang="en-US" dirty="0" err="1" smtClean="0"/>
              <a:t>Digitimes</a:t>
            </a:r>
            <a:r>
              <a:rPr lang="zh-CN" altLang="en-US" dirty="0" smtClean="0"/>
              <a:t>的报道，根据专业分析机构拆解结果显示，长鑫存储</a:t>
            </a:r>
            <a:r>
              <a:rPr lang="en-US" dirty="0" smtClean="0"/>
              <a:t>19nmDRAM</a:t>
            </a:r>
            <a:r>
              <a:rPr lang="zh-CN" altLang="en-US" dirty="0" smtClean="0"/>
              <a:t>产品性能相当于三巨头</a:t>
            </a:r>
            <a:r>
              <a:rPr lang="en-US" dirty="0" smtClean="0"/>
              <a:t>15nmDRAM</a:t>
            </a:r>
            <a:r>
              <a:rPr lang="zh-CN" altLang="en-US" dirty="0" smtClean="0"/>
              <a:t>产品的性能。</a:t>
            </a:r>
          </a:p>
        </p:txBody>
      </p:sp>
    </p:spTree>
    <p:extLst>
      <p:ext uri="{BB962C8B-B14F-4D97-AF65-F5344CB8AC3E}">
        <p14:creationId xmlns:p14="http://schemas.microsoft.com/office/powerpoint/2010/main" xmlns="" val="3630787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1D063379-D105-4593-A443-7A800266AC75}"/>
              </a:ext>
            </a:extLst>
          </p:cNvPr>
          <p:cNvPicPr>
            <a:picLocks noGrp="1" noChangeAspect="1"/>
          </p:cNvPicPr>
          <p:nvPr>
            <p:ph type="pic" sz="quarter" idx="10"/>
          </p:nvPr>
        </p:nvPicPr>
        <p:blipFill>
          <a:blip r:embed="rId2">
            <a:extLst>
              <a:ext uri="{28A0092B-C50C-407E-A947-70E740481C1C}">
                <a14:useLocalDpi xmlns:a14="http://schemas.microsoft.com/office/drawing/2010/main" xmlns=""/>
              </a:ext>
            </a:extLst>
          </a:blip>
          <a:srcRect/>
          <a:stretch>
            <a:fillRect/>
          </a:stretch>
        </p:blipFill>
        <p:spPr/>
      </p:pic>
      <p:sp>
        <p:nvSpPr>
          <p:cNvPr id="7" name="TextBox 4"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A5CB0B59-E2C1-4630-8F97-61E37A599B70}"/>
              </a:ext>
            </a:extLst>
          </p:cNvPr>
          <p:cNvSpPr txBox="1"/>
          <p:nvPr/>
        </p:nvSpPr>
        <p:spPr>
          <a:xfrm>
            <a:off x="483232" y="473234"/>
            <a:ext cx="4434227" cy="1862048"/>
          </a:xfrm>
          <a:prstGeom prst="rect">
            <a:avLst/>
          </a:prstGeom>
          <a:noFill/>
        </p:spPr>
        <p:txBody>
          <a:bodyPr wrap="none" rtlCol="0">
            <a:spAutoFit/>
          </a:bodyPr>
          <a:lstStyle/>
          <a:p>
            <a:pPr algn="ctr"/>
            <a:r>
              <a:rPr lang="en-US" altLang="zh-CN" sz="8800" b="1" spc="300" dirty="0" smtClean="0">
                <a:solidFill>
                  <a:schemeClr val="bg1"/>
                </a:solidFill>
                <a:latin typeface="+mj-lt"/>
                <a:ea typeface="Open Sans" panose="020B0606030504020204" pitchFamily="34" charset="0"/>
                <a:cs typeface="Rajdhani Bold" panose="02000000000000000000" pitchFamily="2" charset="0"/>
              </a:rPr>
              <a:t>PART</a:t>
            </a:r>
            <a:r>
              <a:rPr lang="en-US" altLang="zh-CN" sz="8800" b="1" spc="300" dirty="0" smtClean="0">
                <a:solidFill>
                  <a:schemeClr val="bg1"/>
                </a:solidFill>
                <a:ea typeface="Open Sans" panose="020B0606030504020204" pitchFamily="34" charset="0"/>
                <a:cs typeface="Rajdhani Bold" panose="02000000000000000000" pitchFamily="2" charset="0"/>
              </a:rPr>
              <a:t>4</a:t>
            </a:r>
            <a:r>
              <a:rPr lang="en-US" altLang="zh-CN" sz="11500" b="1" spc="300" dirty="0" smtClean="0">
                <a:solidFill>
                  <a:schemeClr val="bg1"/>
                </a:solidFill>
                <a:latin typeface="+mj-lt"/>
                <a:ea typeface="Open Sans" panose="020B0606030504020204" pitchFamily="34" charset="0"/>
                <a:cs typeface="Rajdhani Bold" panose="02000000000000000000" pitchFamily="2" charset="0"/>
              </a:rPr>
              <a:t> </a:t>
            </a:r>
            <a:endParaRPr lang="en-US" sz="11500" b="1" spc="300" dirty="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endParaRPr>
          </a:p>
        </p:txBody>
      </p:sp>
      <p:sp>
        <p:nvSpPr>
          <p:cNvPr id="8" name="文本框 7"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1F194A24-78D8-470E-8650-C6D63F7AFD73}"/>
              </a:ext>
            </a:extLst>
          </p:cNvPr>
          <p:cNvSpPr txBox="1"/>
          <p:nvPr/>
        </p:nvSpPr>
        <p:spPr>
          <a:xfrm>
            <a:off x="2168752" y="4022802"/>
            <a:ext cx="8141439" cy="584775"/>
          </a:xfrm>
          <a:prstGeom prst="rect">
            <a:avLst/>
          </a:prstGeom>
          <a:noFill/>
        </p:spPr>
        <p:txBody>
          <a:bodyPr wrap="square" rtlCol="0">
            <a:spAutoFit/>
          </a:bodyPr>
          <a:lstStyle/>
          <a:p>
            <a:pPr algn="dist"/>
            <a:r>
              <a:rPr lang="id-ID" altLang="zh-CN" sz="1600" b="1" dirty="0">
                <a:solidFill>
                  <a:schemeClr val="bg1"/>
                </a:solidFill>
                <a:latin typeface="+mj-lt"/>
                <a:cs typeface="Poppins" panose="00000500000000000000" pitchFamily="50" charset="0"/>
              </a:rPr>
              <a:t>Technology Presentation Template</a:t>
            </a:r>
          </a:p>
          <a:p>
            <a:pPr algn="dist"/>
            <a:endParaRPr lang="zh-CN" altLang="en-US" sz="1600" b="1" dirty="0">
              <a:latin typeface="+mj-lt"/>
            </a:endParaRPr>
          </a:p>
        </p:txBody>
      </p:sp>
      <p:sp>
        <p:nvSpPr>
          <p:cNvPr id="9" name="Freeform 62"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2B5244B2-E4AD-4D23-9705-D6FCEB2A2FD0}"/>
              </a:ext>
            </a:extLst>
          </p:cNvPr>
          <p:cNvSpPr>
            <a:spLocks noEditPoints="1"/>
          </p:cNvSpPr>
          <p:nvPr/>
        </p:nvSpPr>
        <p:spPr bwMode="auto">
          <a:xfrm>
            <a:off x="4921287" y="6468579"/>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50000"/>
            </a:schemeClr>
          </a:solidFill>
          <a:ln>
            <a:noFill/>
          </a:ln>
          <a:extLst>
            <a:ext uri="{91240B29-F687-4f45-9708-019B960494DF}">
              <a14:hiddenLine xmlns:a14="http://schemas.microsoft.com/office/drawing/2010/main" xmlns:p14="http://schemas.microsoft.com/office/powerpoint/2010/main" xmlns:am3d="http://schemas.microsoft.com/office/drawing/2017/model3d" xmlns:mc="http://schemas.openxmlformats.org/markup-compatibility/2006" xmlns:a16="http://schemas.microsoft.com/office/drawing/2014/main" xmlns="" w="9525">
                <a:solidFill>
                  <a:srgbClr val="000000"/>
                </a:solidFill>
                <a:round/>
                <a:headEnd/>
                <a:tailEnd/>
              </a14:hiddenLine>
            </a:ext>
          </a:extLst>
        </p:spPr>
        <p:txBody>
          <a:bodyPr/>
          <a:lstStyle/>
          <a:p>
            <a:pPr algn="l"/>
            <a:endParaRPr lang="en-US" sz="1000" dirty="0">
              <a:solidFill>
                <a:schemeClr val="bg1">
                  <a:lumMod val="75000"/>
                </a:schemeClr>
              </a:solidFill>
              <a:latin typeface="Advent Pro" panose="02000506040000020004" pitchFamily="2" charset="0"/>
              <a:ea typeface="Roboto Condensed" panose="02000000000000000000" pitchFamily="2" charset="0"/>
            </a:endParaRPr>
          </a:p>
        </p:txBody>
      </p:sp>
      <p:sp>
        <p:nvSpPr>
          <p:cNvPr id="10" name="TextBox 4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F654EC8B-4C71-4178-BF34-8C7A69919F71}"/>
              </a:ext>
            </a:extLst>
          </p:cNvPr>
          <p:cNvSpPr txBox="1"/>
          <p:nvPr/>
        </p:nvSpPr>
        <p:spPr>
          <a:xfrm>
            <a:off x="5096275" y="6409189"/>
            <a:ext cx="2202847" cy="246221"/>
          </a:xfrm>
          <a:prstGeom prst="rect">
            <a:avLst/>
          </a:prstGeom>
          <a:noFill/>
        </p:spPr>
        <p:txBody>
          <a:bodyPr wrap="none" rtlCol="0">
            <a:spAutoFit/>
          </a:bodyPr>
          <a:lstStyle/>
          <a:p>
            <a:pPr algn="l"/>
            <a:r>
              <a:rPr lang="en-US" sz="1000" spc="300" dirty="0" err="1">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11" name="TextBox 4"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7AD1A132-BCB4-4679-9F3F-23513AAB3669}"/>
              </a:ext>
            </a:extLst>
          </p:cNvPr>
          <p:cNvSpPr txBox="1"/>
          <p:nvPr/>
        </p:nvSpPr>
        <p:spPr>
          <a:xfrm>
            <a:off x="3051286" y="2196841"/>
            <a:ext cx="6263253" cy="1862048"/>
          </a:xfrm>
          <a:prstGeom prst="rect">
            <a:avLst/>
          </a:prstGeom>
          <a:noFill/>
        </p:spPr>
        <p:txBody>
          <a:bodyPr wrap="none" rtlCol="0">
            <a:spAutoFit/>
          </a:bodyPr>
          <a:lstStyle/>
          <a:p>
            <a:pPr lvl="0" algn="ctr"/>
            <a:r>
              <a:rPr lang="zh-CN" altLang="en-US" sz="11500" b="1" spc="300" dirty="0" smtClean="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rPr>
              <a:t>未来存储</a:t>
            </a:r>
            <a:endParaRPr lang="zh-CN" altLang="en-US" sz="9600" b="1" dirty="0" smtClean="0"/>
          </a:p>
        </p:txBody>
      </p:sp>
      <p:sp>
        <p:nvSpPr>
          <p:cNvPr id="2" name="e7d195523061f1c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e7d195523061f1c03a90ee8e42cb24248e56383cd534985688F9F494128731F165EE95AB4B0C0A38076AAEA07667B1565C446FC45FF01DFB0E885BCDBDF3A284F3DB14DA61DD97F0BAB2E6C668FB493184BEA2B79408FB094EB53969616FE837C4DDA931FB4B50B287CB9E976CD8A286A6B09202195C1175A3DD2481D60CC400D4B189D647C28541</a:t>
            </a:r>
            <a:endParaRPr lang="zh-CN" altLang="en-US" sz="100"/>
          </a:p>
        </p:txBody>
      </p:sp>
    </p:spTree>
    <p:extLst>
      <p:ext uri="{BB962C8B-B14F-4D97-AF65-F5344CB8AC3E}">
        <p14:creationId xmlns:p14="http://schemas.microsoft.com/office/powerpoint/2010/main" xmlns="" val="3050054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A3B3706B-8569-4DE3-BC99-F0ED7C858375}"/>
              </a:ext>
            </a:extLst>
          </p:cNvPr>
          <p:cNvSpPr/>
          <p:nvPr/>
        </p:nvSpPr>
        <p:spPr>
          <a:xfrm>
            <a:off x="0" y="1"/>
            <a:ext cx="3129213" cy="2286000"/>
          </a:xfrm>
          <a:prstGeom prst="rect">
            <a:avLst/>
          </a:prstGeom>
          <a:solidFill>
            <a:srgbClr val="061A24"/>
          </a:solidFill>
          <a:ln>
            <a:noFill/>
          </a:ln>
          <a:effectLst>
            <a:outerShdw blurRad="4064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7" name="TextBox 6"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019F3316-3D7F-4D4D-8BFC-6F2677A397AA}"/>
              </a:ext>
            </a:extLst>
          </p:cNvPr>
          <p:cNvSpPr txBox="1"/>
          <p:nvPr/>
        </p:nvSpPr>
        <p:spPr>
          <a:xfrm>
            <a:off x="576234" y="382621"/>
            <a:ext cx="2592478" cy="1977464"/>
          </a:xfrm>
          <a:prstGeom prst="rect">
            <a:avLst/>
          </a:prstGeom>
          <a:noFill/>
        </p:spPr>
        <p:txBody>
          <a:bodyPr wrap="square" rtlCol="0">
            <a:spAutoFit/>
          </a:bodyPr>
          <a:lstStyle/>
          <a:p>
            <a:pPr>
              <a:lnSpc>
                <a:spcPts val="2100"/>
              </a:lnSpc>
            </a:pPr>
            <a:r>
              <a:rPr lang="zh-CN" altLang="en-US" sz="1600" dirty="0" smtClean="0">
                <a:solidFill>
                  <a:schemeClr val="bg2">
                    <a:lumMod val="95000"/>
                  </a:schemeClr>
                </a:solidFill>
              </a:rPr>
              <a:t>量子</a:t>
            </a:r>
            <a:r>
              <a:rPr lang="zh-CN" altLang="en-US" sz="1600" dirty="0" smtClean="0">
                <a:solidFill>
                  <a:schemeClr val="bg2">
                    <a:lumMod val="95000"/>
                  </a:schemeClr>
                </a:solidFill>
              </a:rPr>
              <a:t>存储技术是近年来备受瞩目的一项新兴技术，它基于量子力学原理，利用量子的叠加态和纠缠现象来实现信息的存储、传输和处理，具有非常高的安全性和可扩展性</a:t>
            </a:r>
            <a:r>
              <a:rPr lang="zh-CN" altLang="en-US" sz="1600" dirty="0" smtClean="0"/>
              <a:t>。</a:t>
            </a:r>
            <a:endParaRPr lang="en-US" sz="1600" dirty="0">
              <a:solidFill>
                <a:schemeClr val="bg1"/>
              </a:solidFill>
            </a:endParaRPr>
          </a:p>
        </p:txBody>
      </p:sp>
      <p:sp>
        <p:nvSpPr>
          <p:cNvPr id="11" name="Oval 10"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6C56E9AB-4197-44CF-B050-4347B81DAABE}"/>
              </a:ext>
            </a:extLst>
          </p:cNvPr>
          <p:cNvSpPr/>
          <p:nvPr/>
        </p:nvSpPr>
        <p:spPr>
          <a:xfrm>
            <a:off x="336917" y="736514"/>
            <a:ext cx="153429" cy="153429"/>
          </a:xfrm>
          <a:prstGeom prst="ellipse">
            <a:avLst/>
          </a:prstGeom>
          <a:gradFill>
            <a:gsLst>
              <a:gs pos="0">
                <a:schemeClr val="accent1"/>
              </a:gs>
              <a:gs pos="56400">
                <a:srgbClr val="16CBE6"/>
              </a:gs>
              <a:gs pos="100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43" name="Shape 688"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p:cNvSpPr/>
          <p:nvPr/>
        </p:nvSpPr>
        <p:spPr>
          <a:xfrm>
            <a:off x="10097547" y="2676897"/>
            <a:ext cx="812723" cy="4062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ctr">
              <a:lnSpc>
                <a:spcPct val="120000"/>
              </a:lnSpc>
              <a:defRPr sz="1400">
                <a:solidFill>
                  <a:srgbClr val="FFFFFF"/>
                </a:solidFill>
                <a:latin typeface="San Francisco Display Bold"/>
                <a:ea typeface="San Francisco Display Bold"/>
                <a:cs typeface="San Francisco Display Bold"/>
                <a:sym typeface="San Francisco Display Bold"/>
              </a:defRPr>
            </a:pPr>
            <a:r>
              <a:rPr sz="1100" dirty="0">
                <a:latin typeface="+mj-lt"/>
              </a:rPr>
              <a:t>25%</a:t>
            </a:r>
          </a:p>
          <a:p>
            <a:pPr algn="ctr">
              <a:lnSpc>
                <a:spcPct val="120000"/>
              </a:lnSpc>
              <a:defRPr sz="1400">
                <a:solidFill>
                  <a:srgbClr val="FFFFFF"/>
                </a:solidFill>
                <a:latin typeface="San Francisco Display Light"/>
                <a:ea typeface="San Francisco Display Light"/>
                <a:cs typeface="San Francisco Display Light"/>
                <a:sym typeface="San Francisco Display Light"/>
              </a:defRPr>
            </a:pPr>
            <a:r>
              <a:rPr sz="1100" dirty="0">
                <a:latin typeface="+mj-lt"/>
              </a:rPr>
              <a:t>Description </a:t>
            </a:r>
          </a:p>
        </p:txBody>
      </p:sp>
      <p:sp>
        <p:nvSpPr>
          <p:cNvPr id="44" name="Shape 686"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p:cNvSpPr/>
          <p:nvPr/>
        </p:nvSpPr>
        <p:spPr>
          <a:xfrm>
            <a:off x="10022535" y="755126"/>
            <a:ext cx="1143816" cy="282512"/>
          </a:xfrm>
          <a:prstGeom prst="rect">
            <a:avLst/>
          </a:prstGeom>
          <a:gradFill>
            <a:gsLst>
              <a:gs pos="1000">
                <a:schemeClr val="accent2"/>
              </a:gs>
              <a:gs pos="100000">
                <a:schemeClr val="accent3"/>
              </a:gs>
            </a:gsLst>
            <a:lin ang="20498872" scaled="0"/>
          </a:gradFill>
          <a:ln w="12700">
            <a:miter lim="400000"/>
          </a:ln>
        </p:spPr>
        <p:txBody>
          <a:bodyPr lIns="45719" rIns="45719" anchor="ctr"/>
          <a:lstStyle/>
          <a:p>
            <a:endParaRPr>
              <a:latin typeface="+mj-lt"/>
            </a:endParaRPr>
          </a:p>
        </p:txBody>
      </p:sp>
      <p:sp>
        <p:nvSpPr>
          <p:cNvPr id="45" name="Shape 693"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p:cNvSpPr/>
          <p:nvPr/>
        </p:nvSpPr>
        <p:spPr>
          <a:xfrm>
            <a:off x="10522996" y="826564"/>
            <a:ext cx="142894" cy="139635"/>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FFFFF"/>
          </a:solidFill>
          <a:ln w="12700">
            <a:miter lim="400000"/>
          </a:ln>
        </p:spPr>
        <p:txBody>
          <a:bodyPr lIns="45719" rIns="45719" anchor="ct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latin typeface="+mj-lt"/>
            </a:endParaRPr>
          </a:p>
        </p:txBody>
      </p:sp>
      <p:sp>
        <p:nvSpPr>
          <p:cNvPr id="48" name="Rectangle 47"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A3B3706B-8569-4DE3-BC99-F0ED7C858375}"/>
              </a:ext>
            </a:extLst>
          </p:cNvPr>
          <p:cNvSpPr/>
          <p:nvPr/>
        </p:nvSpPr>
        <p:spPr>
          <a:xfrm>
            <a:off x="8754701" y="4137435"/>
            <a:ext cx="3339621" cy="2720566"/>
          </a:xfrm>
          <a:prstGeom prst="rect">
            <a:avLst/>
          </a:prstGeom>
          <a:solidFill>
            <a:srgbClr val="061A24"/>
          </a:solidFill>
          <a:ln>
            <a:noFill/>
          </a:ln>
          <a:effectLst>
            <a:outerShdw blurRad="4064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49" name="TextBox 48"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019F3316-3D7F-4D4D-8BFC-6F2677A397AA}"/>
              </a:ext>
            </a:extLst>
          </p:cNvPr>
          <p:cNvSpPr txBox="1"/>
          <p:nvPr/>
        </p:nvSpPr>
        <p:spPr>
          <a:xfrm>
            <a:off x="9127009" y="4241899"/>
            <a:ext cx="3064991" cy="2616101"/>
          </a:xfrm>
          <a:prstGeom prst="rect">
            <a:avLst/>
          </a:prstGeom>
          <a:noFill/>
        </p:spPr>
        <p:txBody>
          <a:bodyPr wrap="square" rtlCol="0">
            <a:spAutoFit/>
          </a:bodyPr>
          <a:lstStyle/>
          <a:p>
            <a:r>
              <a:rPr lang="zh-CN" altLang="en-US" sz="1600" dirty="0" smtClean="0">
                <a:solidFill>
                  <a:schemeClr val="bg1"/>
                </a:solidFill>
                <a:latin typeface="+mj-lt"/>
              </a:rPr>
              <a:t>量子</a:t>
            </a:r>
            <a:r>
              <a:rPr lang="zh-CN" altLang="en-US" sz="1600" dirty="0" smtClean="0">
                <a:solidFill>
                  <a:schemeClr val="bg1"/>
                </a:solidFill>
                <a:latin typeface="+mj-lt"/>
              </a:rPr>
              <a:t>存储器的存储介质通常是一些具有稳定性和可调控性的量子</a:t>
            </a:r>
            <a:r>
              <a:rPr lang="zh-CN" altLang="en-US" sz="1600" dirty="0" smtClean="0">
                <a:solidFill>
                  <a:schemeClr val="bg1"/>
                </a:solidFill>
                <a:latin typeface="+mj-lt"/>
              </a:rPr>
              <a:t>系统</a:t>
            </a:r>
            <a:r>
              <a:rPr lang="en-US" altLang="zh-CN" sz="1600" dirty="0" smtClean="0">
                <a:solidFill>
                  <a:schemeClr val="bg1"/>
                </a:solidFill>
                <a:latin typeface="+mj-lt"/>
              </a:rPr>
              <a:t>.</a:t>
            </a:r>
            <a:r>
              <a:rPr lang="zh-CN" altLang="en-US" sz="1600" dirty="0" smtClean="0">
                <a:solidFill>
                  <a:schemeClr val="bg1"/>
                </a:solidFill>
                <a:latin typeface="+mj-lt"/>
              </a:rPr>
              <a:t>这些</a:t>
            </a:r>
            <a:r>
              <a:rPr lang="zh-CN" altLang="en-US" sz="1600" dirty="0" smtClean="0">
                <a:solidFill>
                  <a:schemeClr val="bg1"/>
                </a:solidFill>
                <a:latin typeface="+mj-lt"/>
              </a:rPr>
              <a:t>量子系统在特定条件下可以保持一定时间内的量子状态，从而实现信息存储。由于量子比特可以同时处于多种状态，因此量子存储器可以在同一时间存储许多信息，这大大提高了存储器的存储容量和数据传输速率</a:t>
            </a:r>
            <a:r>
              <a:rPr lang="zh-CN" altLang="en-US" sz="2000" dirty="0" smtClean="0">
                <a:solidFill>
                  <a:schemeClr val="bg1"/>
                </a:solidFill>
                <a:latin typeface="+mj-lt"/>
              </a:rPr>
              <a:t>。</a:t>
            </a:r>
            <a:endParaRPr lang="en-US" sz="2000" dirty="0">
              <a:solidFill>
                <a:schemeClr val="bg1"/>
              </a:solidFill>
              <a:latin typeface="+mj-lt"/>
            </a:endParaRPr>
          </a:p>
        </p:txBody>
      </p:sp>
      <p:sp>
        <p:nvSpPr>
          <p:cNvPr id="69" name="Oval 68"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6C56E9AB-4197-44CF-B050-4347B81DAABE}"/>
              </a:ext>
            </a:extLst>
          </p:cNvPr>
          <p:cNvSpPr/>
          <p:nvPr/>
        </p:nvSpPr>
        <p:spPr>
          <a:xfrm>
            <a:off x="8886581" y="4517166"/>
            <a:ext cx="153429" cy="153429"/>
          </a:xfrm>
          <a:prstGeom prst="ellipse">
            <a:avLst/>
          </a:prstGeom>
          <a:gradFill>
            <a:gsLst>
              <a:gs pos="0">
                <a:schemeClr val="accent1"/>
              </a:gs>
              <a:gs pos="56400">
                <a:srgbClr val="16CBE6"/>
              </a:gs>
              <a:gs pos="100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34" name="Shape 688"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p:cNvSpPr/>
          <p:nvPr/>
        </p:nvSpPr>
        <p:spPr>
          <a:xfrm>
            <a:off x="9765408" y="1101594"/>
            <a:ext cx="812723" cy="4062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ctr">
              <a:lnSpc>
                <a:spcPct val="120000"/>
              </a:lnSpc>
              <a:defRPr sz="1400">
                <a:solidFill>
                  <a:srgbClr val="FFFFFF"/>
                </a:solidFill>
                <a:latin typeface="San Francisco Display Bold"/>
                <a:ea typeface="San Francisco Display Bold"/>
                <a:cs typeface="San Francisco Display Bold"/>
                <a:sym typeface="San Francisco Display Bold"/>
              </a:defRPr>
            </a:pPr>
            <a:r>
              <a:rPr sz="1100" dirty="0">
                <a:latin typeface="+mj-lt"/>
              </a:rPr>
              <a:t>25%</a:t>
            </a:r>
          </a:p>
          <a:p>
            <a:pPr algn="ctr">
              <a:lnSpc>
                <a:spcPct val="120000"/>
              </a:lnSpc>
              <a:defRPr sz="1400">
                <a:solidFill>
                  <a:srgbClr val="FFFFFF"/>
                </a:solidFill>
                <a:latin typeface="San Francisco Display Light"/>
                <a:ea typeface="San Francisco Display Light"/>
                <a:cs typeface="San Francisco Display Light"/>
                <a:sym typeface="San Francisco Display Light"/>
              </a:defRPr>
            </a:pPr>
            <a:r>
              <a:rPr sz="1100" dirty="0">
                <a:latin typeface="+mj-lt"/>
              </a:rPr>
              <a:t>Description </a:t>
            </a:r>
          </a:p>
        </p:txBody>
      </p:sp>
      <p:sp>
        <p:nvSpPr>
          <p:cNvPr id="35" name="Shape 686"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p:cNvSpPr/>
          <p:nvPr/>
        </p:nvSpPr>
        <p:spPr>
          <a:xfrm>
            <a:off x="528288" y="4023426"/>
            <a:ext cx="1143816" cy="282512"/>
          </a:xfrm>
          <a:prstGeom prst="rect">
            <a:avLst/>
          </a:prstGeom>
          <a:gradFill>
            <a:gsLst>
              <a:gs pos="1000">
                <a:schemeClr val="accent2"/>
              </a:gs>
              <a:gs pos="100000">
                <a:schemeClr val="accent3"/>
              </a:gs>
            </a:gsLst>
            <a:lin ang="20498872" scaled="0"/>
          </a:gradFill>
          <a:ln w="12700">
            <a:miter lim="400000"/>
          </a:ln>
        </p:spPr>
        <p:txBody>
          <a:bodyPr lIns="45719" rIns="45719" anchor="ctr"/>
          <a:lstStyle/>
          <a:p>
            <a:endParaRPr>
              <a:latin typeface="+mj-lt"/>
            </a:endParaRPr>
          </a:p>
        </p:txBody>
      </p:sp>
      <p:sp>
        <p:nvSpPr>
          <p:cNvPr id="58" name="Arc 57"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7079100A-0588-4662-B8D9-E437851F3F7C}"/>
              </a:ext>
            </a:extLst>
          </p:cNvPr>
          <p:cNvSpPr/>
          <p:nvPr/>
        </p:nvSpPr>
        <p:spPr>
          <a:xfrm rot="8071550">
            <a:off x="3463922" y="5017616"/>
            <a:ext cx="914400" cy="914400"/>
          </a:xfrm>
          <a:prstGeom prst="arc">
            <a:avLst>
              <a:gd name="adj1" fmla="val 16200000"/>
              <a:gd name="adj2" fmla="val 20697729"/>
            </a:avLst>
          </a:prstGeom>
          <a:noFill/>
          <a:ln w="50800">
            <a:gradFill>
              <a:gsLst>
                <a:gs pos="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60" name="Arc 59"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3D5CCC9E-7AA6-460F-8E3D-6352E3193565}"/>
              </a:ext>
            </a:extLst>
          </p:cNvPr>
          <p:cNvSpPr/>
          <p:nvPr/>
        </p:nvSpPr>
        <p:spPr>
          <a:xfrm rot="13395384">
            <a:off x="2552301" y="4999509"/>
            <a:ext cx="914400" cy="914400"/>
          </a:xfrm>
          <a:prstGeom prst="arc">
            <a:avLst>
              <a:gd name="adj1" fmla="val 16200000"/>
              <a:gd name="adj2" fmla="val 5556158"/>
            </a:avLst>
          </a:prstGeom>
          <a:noFill/>
          <a:ln w="50800">
            <a:gradFill>
              <a:gsLst>
                <a:gs pos="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62" name="Arc 61"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2B60C75E-CDC9-4453-A84B-2CD1A98BD70E}"/>
              </a:ext>
            </a:extLst>
          </p:cNvPr>
          <p:cNvSpPr/>
          <p:nvPr/>
        </p:nvSpPr>
        <p:spPr>
          <a:xfrm>
            <a:off x="5732847" y="5533664"/>
            <a:ext cx="914400" cy="914400"/>
          </a:xfrm>
          <a:prstGeom prst="arc">
            <a:avLst>
              <a:gd name="adj1" fmla="val 16200000"/>
              <a:gd name="adj2" fmla="val 10743002"/>
            </a:avLst>
          </a:prstGeom>
          <a:noFill/>
          <a:ln w="50800">
            <a:gradFill>
              <a:gsLst>
                <a:gs pos="0">
                  <a:schemeClr val="accent3"/>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64" name="Arc 63"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656401C4-E768-41A8-98C2-1700C1226C0B}"/>
              </a:ext>
            </a:extLst>
          </p:cNvPr>
          <p:cNvSpPr/>
          <p:nvPr/>
        </p:nvSpPr>
        <p:spPr>
          <a:xfrm>
            <a:off x="7209455" y="5017616"/>
            <a:ext cx="914400" cy="914400"/>
          </a:xfrm>
          <a:prstGeom prst="arc">
            <a:avLst>
              <a:gd name="adj1" fmla="val 16200000"/>
              <a:gd name="adj2" fmla="val 7939478"/>
            </a:avLst>
          </a:prstGeom>
          <a:noFill/>
          <a:ln w="50800">
            <a:gradFill>
              <a:gsLst>
                <a:gs pos="0">
                  <a:schemeClr val="accent3"/>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66" name="Text Placeholder 32"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C8859746-5285-49BF-9B17-A0E2DE4761C4}"/>
              </a:ext>
            </a:extLst>
          </p:cNvPr>
          <p:cNvSpPr txBox="1">
            <a:spLocks/>
          </p:cNvSpPr>
          <p:nvPr/>
        </p:nvSpPr>
        <p:spPr>
          <a:xfrm>
            <a:off x="3027038" y="5138155"/>
            <a:ext cx="4858530" cy="1250342"/>
          </a:xfrm>
          <a:prstGeom prst="rect">
            <a:avLst/>
          </a:prstGeom>
          <a:effectLst/>
        </p:spPr>
        <p:txBody>
          <a:bodyPr wrap="square" lIns="91440" tIns="45720" rIns="91440" bIns="45720">
            <a:spAutoFit/>
          </a:bodyPr>
          <a:lstStyle>
            <a:defPPr>
              <a:defRPr lang="en-US"/>
            </a:defPPr>
            <a:lvl1pPr>
              <a:defRPr sz="1100">
                <a:solidFill>
                  <a:schemeClr val="bg1"/>
                </a:solidFill>
                <a:latin typeface="+mj-lt"/>
                <a:ea typeface="Questrial" panose="020B0606030504020204" pitchFamily="34" charset="0"/>
                <a:cs typeface="Montserrat" panose="02000000000000000000" pitchFamily="2" charset="0"/>
              </a:defRPr>
            </a:lvl1pPr>
          </a:lstStyle>
          <a:p>
            <a:pPr indent="457200">
              <a:lnSpc>
                <a:spcPts val="1800"/>
              </a:lnSpc>
            </a:pPr>
            <a:r>
              <a:rPr lang="zh-CN" altLang="en-US" sz="1600" dirty="0" smtClean="0">
                <a:solidFill>
                  <a:schemeClr val="tx1"/>
                </a:solidFill>
              </a:rPr>
              <a:t>虽然</a:t>
            </a:r>
            <a:r>
              <a:rPr lang="zh-CN" altLang="en-US" sz="1600" dirty="0" smtClean="0">
                <a:solidFill>
                  <a:schemeClr val="tx1"/>
                </a:solidFill>
              </a:rPr>
              <a:t>量子存储技术在实践应用中面临着一些技术难点和挑战，如量子比特的控制、纠错等问题，但是它在信息存储的安全性、存储密度等方面具有很大的潜力，在未来的科学研究和工程实践中将会有着广阔的应用前景</a:t>
            </a:r>
            <a:r>
              <a:rPr lang="zh-CN" altLang="en-US" sz="1600" dirty="0" smtClean="0">
                <a:solidFill>
                  <a:schemeClr val="tx1"/>
                </a:solidFill>
              </a:rPr>
              <a:t>。</a:t>
            </a:r>
            <a:endParaRPr lang="en-US" sz="1600" dirty="0">
              <a:solidFill>
                <a:schemeClr val="tx1"/>
              </a:solidFill>
            </a:endParaRPr>
          </a:p>
        </p:txBody>
      </p:sp>
      <p:sp>
        <p:nvSpPr>
          <p:cNvPr id="39" name="TextBox 7"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6450849A-B830-4274-A335-EB64289B7E89}"/>
              </a:ext>
            </a:extLst>
          </p:cNvPr>
          <p:cNvSpPr txBox="1"/>
          <p:nvPr/>
        </p:nvSpPr>
        <p:spPr>
          <a:xfrm>
            <a:off x="3826672" y="736514"/>
            <a:ext cx="4549963" cy="1015663"/>
          </a:xfrm>
          <a:prstGeom prst="rect">
            <a:avLst/>
          </a:prstGeom>
          <a:noFill/>
        </p:spPr>
        <p:txBody>
          <a:bodyPr wrap="square" rtlCol="0">
            <a:spAutoFit/>
          </a:bodyPr>
          <a:lstStyle/>
          <a:p>
            <a:pPr algn="ctr"/>
            <a:r>
              <a:rPr lang="zh-CN" altLang="en-US" sz="6000" b="1" dirty="0" smtClean="0"/>
              <a:t>量子存储</a:t>
            </a:r>
            <a:endParaRPr lang="zh-CN" altLang="en-US" sz="6000" b="1" dirty="0" smtClean="0"/>
          </a:p>
        </p:txBody>
      </p:sp>
      <p:grpSp>
        <p:nvGrpSpPr>
          <p:cNvPr id="40" name="组合 39"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p:cNvGrpSpPr/>
          <p:nvPr/>
        </p:nvGrpSpPr>
        <p:grpSpPr>
          <a:xfrm>
            <a:off x="5341974" y="566704"/>
            <a:ext cx="1553021" cy="257189"/>
            <a:chOff x="698021" y="1374188"/>
            <a:chExt cx="1553021" cy="257189"/>
          </a:xfrm>
        </p:grpSpPr>
        <p:sp>
          <p:nvSpPr>
            <p:cNvPr id="41" name="TextBox 26">
              <a:extLst>
                <a:ext uri="{FF2B5EF4-FFF2-40B4-BE49-F238E27FC236}">
                  <a16:creationId xmlns:a16="http://schemas.microsoft.com/office/drawing/2014/main" xmlns="" id="{098457CE-85C6-4570-8CFA-D98ADA36B6C3}"/>
                </a:ext>
              </a:extLst>
            </p:cNvPr>
            <p:cNvSpPr txBox="1"/>
            <p:nvPr/>
          </p:nvSpPr>
          <p:spPr>
            <a:xfrm>
              <a:off x="698021" y="1374188"/>
              <a:ext cx="771365" cy="246221"/>
            </a:xfrm>
            <a:prstGeom prst="rect">
              <a:avLst/>
            </a:prstGeom>
            <a:noFill/>
          </p:spPr>
          <p:txBody>
            <a:bodyPr wrap="none" rtlCol="0">
              <a:spAutoFit/>
            </a:bodyPr>
            <a:lstStyle/>
            <a:p>
              <a:pPr algn="ctr"/>
              <a:r>
                <a:rPr lang="en-US" altLang="zh-CN" sz="1000" i="1" dirty="0">
                  <a:ea typeface="Roboto Medium" charset="0"/>
                  <a:cs typeface="Roboto Medium" charset="0"/>
                </a:rPr>
                <a:t>Company</a:t>
              </a:r>
              <a:endParaRPr lang="en-US" sz="1000" i="1" dirty="0">
                <a:ea typeface="Roboto Medium" charset="0"/>
                <a:cs typeface="Roboto Medium" charset="0"/>
              </a:endParaRPr>
            </a:p>
          </p:txBody>
        </p:sp>
        <p:cxnSp>
          <p:nvCxnSpPr>
            <p:cNvPr id="47" name="Straight Connector 27">
              <a:extLst>
                <a:ext uri="{FF2B5EF4-FFF2-40B4-BE49-F238E27FC236}">
                  <a16:creationId xmlns:a16="http://schemas.microsoft.com/office/drawing/2014/main" xmlns="" id="{8C13FF99-F030-4D42-80A7-05C63E49AB99}"/>
                </a:ext>
              </a:extLst>
            </p:cNvPr>
            <p:cNvCxnSpPr>
              <a:cxnSpLocks/>
            </p:cNvCxnSpPr>
            <p:nvPr/>
          </p:nvCxnSpPr>
          <p:spPr>
            <a:xfrm flipH="1" flipV="1">
              <a:off x="704402" y="1625027"/>
              <a:ext cx="1546640" cy="4619"/>
            </a:xfrm>
            <a:prstGeom prst="line">
              <a:avLst/>
            </a:prstGeom>
            <a:ln>
              <a:solidFill>
                <a:schemeClr val="bg2">
                  <a:lumMod val="25000"/>
                  <a:lumOff val="7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28">
              <a:extLst>
                <a:ext uri="{FF2B5EF4-FFF2-40B4-BE49-F238E27FC236}">
                  <a16:creationId xmlns:a16="http://schemas.microsoft.com/office/drawing/2014/main" xmlns="" id="{A0C95351-4DD3-4D0C-9529-B072A66C46E8}"/>
                </a:ext>
              </a:extLst>
            </p:cNvPr>
            <p:cNvCxnSpPr>
              <a:cxnSpLocks/>
            </p:cNvCxnSpPr>
            <p:nvPr/>
          </p:nvCxnSpPr>
          <p:spPr>
            <a:xfrm flipH="1">
              <a:off x="704402" y="1631377"/>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2" name="Cross 29">
              <a:extLst>
                <a:ext uri="{FF2B5EF4-FFF2-40B4-BE49-F238E27FC236}">
                  <a16:creationId xmlns:a16="http://schemas.microsoft.com/office/drawing/2014/main" xmlns="" id="{610F54E0-9FA4-4339-8AF7-00CC7C22B4D4}"/>
                </a:ext>
              </a:extLst>
            </p:cNvPr>
            <p:cNvSpPr/>
            <p:nvPr/>
          </p:nvSpPr>
          <p:spPr>
            <a:xfrm flipH="1">
              <a:off x="2145024" y="1446712"/>
              <a:ext cx="106018" cy="106018"/>
            </a:xfrm>
            <a:prstGeom prst="plus">
              <a:avLst>
                <a:gd name="adj" fmla="val 375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0" name="Shape 705"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p:cNvSpPr/>
          <p:nvPr/>
        </p:nvSpPr>
        <p:spPr>
          <a:xfrm>
            <a:off x="499205" y="4540940"/>
            <a:ext cx="1338649" cy="150810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r>
              <a:rPr lang="zh-CN" altLang="en-US" sz="1400" b="1" dirty="0" smtClean="0">
                <a:latin typeface="Adobe 仿宋 Std R" pitchFamily="18" charset="-122"/>
                <a:ea typeface="Adobe 仿宋 Std R" pitchFamily="18" charset="-122"/>
              </a:rPr>
              <a:t>量子</a:t>
            </a:r>
            <a:r>
              <a:rPr lang="zh-CN" altLang="en-US" sz="1400" b="1" dirty="0" smtClean="0">
                <a:latin typeface="Adobe 仿宋 Std R" pitchFamily="18" charset="-122"/>
                <a:ea typeface="Adobe 仿宋 Std R" pitchFamily="18" charset="-122"/>
              </a:rPr>
              <a:t>存储器不同之处在于其存储的是以量子比特为单位的信息，而不是以经典比特为单位的信息。</a:t>
            </a:r>
          </a:p>
          <a:p>
            <a:endParaRPr lang="en-US" altLang="zh-CN" sz="1400" b="1" dirty="0">
              <a:latin typeface="Adobe 仿宋 Std R" pitchFamily="18" charset="-122"/>
              <a:ea typeface="Adobe 仿宋 Std R" pitchFamily="18" charset="-122"/>
            </a:endParaRPr>
          </a:p>
        </p:txBody>
      </p:sp>
      <p:sp>
        <p:nvSpPr>
          <p:cNvPr id="3" name="e7d195523061f1c0"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a:t>
            </a:r>
            <a:endParaRPr lang="zh-CN" altLang="en-US" sz="100"/>
          </a:p>
        </p:txBody>
      </p:sp>
      <p:pic>
        <p:nvPicPr>
          <p:cNvPr id="55" name="图片 54"/>
          <p:cNvPicPr/>
          <p:nvPr/>
        </p:nvPicPr>
        <p:blipFill>
          <a:blip r:embed="rId3"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655427" y="2237508"/>
            <a:ext cx="4963472" cy="2542721"/>
          </a:xfrm>
          <a:prstGeom prst="rect">
            <a:avLst/>
          </a:prstGeom>
          <a:noFill/>
          <a:ln>
            <a:noFill/>
          </a:ln>
        </p:spPr>
      </p:pic>
      <p:sp>
        <p:nvSpPr>
          <p:cNvPr id="13" name="Rectangle 12"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56EB942A-FA6B-4F78-B5ED-CE9CAE4AC292}"/>
              </a:ext>
            </a:extLst>
          </p:cNvPr>
          <p:cNvSpPr/>
          <p:nvPr/>
        </p:nvSpPr>
        <p:spPr>
          <a:xfrm>
            <a:off x="3147321" y="2349374"/>
            <a:ext cx="5779396" cy="2421801"/>
          </a:xfrm>
          <a:prstGeom prst="rect">
            <a:avLst/>
          </a:prstGeom>
          <a:solidFill>
            <a:srgbClr val="05151D">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71" name="Shape 693"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p:cNvSpPr/>
          <p:nvPr/>
        </p:nvSpPr>
        <p:spPr>
          <a:xfrm>
            <a:off x="1024402" y="4075251"/>
            <a:ext cx="142894" cy="139635"/>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FFFFF"/>
          </a:solidFill>
          <a:ln w="12700">
            <a:miter lim="400000"/>
          </a:ln>
        </p:spPr>
        <p:txBody>
          <a:bodyPr lIns="45719" rIns="45719" anchor="ct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latin typeface="+mj-lt"/>
            </a:endParaRPr>
          </a:p>
        </p:txBody>
      </p:sp>
      <p:sp>
        <p:nvSpPr>
          <p:cNvPr id="8193" name="Rectangle 1"/>
          <p:cNvSpPr>
            <a:spLocks noChangeArrowheads="1"/>
          </p:cNvSpPr>
          <p:nvPr/>
        </p:nvSpPr>
        <p:spPr bwMode="auto">
          <a:xfrm>
            <a:off x="9614780" y="1176952"/>
            <a:ext cx="2046084"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dirty="0" smtClean="0">
                <a:ln>
                  <a:noFill/>
                </a:ln>
                <a:solidFill>
                  <a:schemeClr val="tx1"/>
                </a:solidFill>
                <a:effectLst/>
                <a:latin typeface="Adobe 仿宋 Std R" pitchFamily="18" charset="-122"/>
                <a:ea typeface="Adobe 仿宋 Std R" pitchFamily="18" charset="-122"/>
                <a:cs typeface="宋体" pitchFamily="2" charset="-122"/>
              </a:rPr>
              <a:t>量子存储技术还拥有极高的安全性。由于量子测量过程会对被测量粒子的量子态造成干扰，一旦有人试图窃取或破解信息，就会在测量过程中破坏数据本身，从而使得存储的信息无法被窃取或破解。这种技术特性特别适用于保护敏感信息、保密通讯以及安全</a:t>
            </a:r>
            <a:r>
              <a:rPr lang="zh-CN" sz="1400" b="1" dirty="0" smtClean="0">
                <a:latin typeface="Adobe 仿宋 Std R" pitchFamily="18" charset="-122"/>
                <a:ea typeface="Adobe 仿宋 Std R" pitchFamily="18" charset="-122"/>
                <a:cs typeface="宋体" pitchFamily="2" charset="-122"/>
              </a:rPr>
              <a:t>金融交易等领域。</a:t>
            </a:r>
          </a:p>
        </p:txBody>
      </p:sp>
    </p:spTree>
    <p:extLst>
      <p:ext uri="{BB962C8B-B14F-4D97-AF65-F5344CB8AC3E}">
        <p14:creationId xmlns:p14="http://schemas.microsoft.com/office/powerpoint/2010/main" xmlns="" val="10518038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descr="创新DNA存储算法让千年敦煌壁画可再保存2万年-中国科技网"/>
          <p:cNvPicPr/>
          <p:nvPr/>
        </p:nvPicPr>
        <p:blipFill>
          <a:blip r:embed="rId3">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7179398" y="3630440"/>
            <a:ext cx="4372824" cy="2734147"/>
          </a:xfrm>
          <a:prstGeom prst="rect">
            <a:avLst/>
          </a:prstGeom>
          <a:noFill/>
          <a:ln>
            <a:noFill/>
          </a:ln>
        </p:spPr>
      </p:pic>
      <p:pic>
        <p:nvPicPr>
          <p:cNvPr id="14337" name="Picture 1"/>
          <p:cNvPicPr>
            <a:picLocks noChangeAspect="1" noChangeArrowheads="1"/>
          </p:cNvPicPr>
          <p:nvPr/>
        </p:nvPicPr>
        <p:blipFill>
          <a:blip r:embed="rId4"/>
          <a:srcRect/>
          <a:stretch>
            <a:fillRect/>
          </a:stretch>
        </p:blipFill>
        <p:spPr bwMode="auto">
          <a:xfrm>
            <a:off x="6367747" y="385225"/>
            <a:ext cx="5655256" cy="2913819"/>
          </a:xfrm>
          <a:prstGeom prst="rect">
            <a:avLst/>
          </a:prstGeom>
          <a:noFill/>
          <a:ln w="9525">
            <a:noFill/>
            <a:miter lim="800000"/>
            <a:headEnd/>
            <a:tailEnd/>
          </a:ln>
          <a:effectLst/>
        </p:spPr>
      </p:pic>
      <p:grpSp>
        <p:nvGrpSpPr>
          <p:cNvPr id="7" name="Group 6"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GrpSpPr/>
          <p:nvPr/>
        </p:nvGrpSpPr>
        <p:grpSpPr>
          <a:xfrm>
            <a:off x="359601" y="1447800"/>
            <a:ext cx="6879400" cy="1333500"/>
            <a:chOff x="9750424" y="3124200"/>
            <a:chExt cx="13758799" cy="2667000"/>
          </a:xfrm>
        </p:grpSpPr>
        <p:sp>
          <p:nvSpPr>
            <p:cNvPr id="8" name="Rounded Rectangle 7"/>
            <p:cNvSpPr/>
            <p:nvPr/>
          </p:nvSpPr>
          <p:spPr>
            <a:xfrm>
              <a:off x="9750424" y="3124200"/>
              <a:ext cx="13758799" cy="2667000"/>
            </a:xfrm>
            <a:prstGeom prst="roundRect">
              <a:avLst>
                <a:gd name="adj" fmla="val 1913"/>
              </a:avLst>
            </a:prstGeom>
            <a:solidFill>
              <a:schemeClr val="bg1"/>
            </a:solidFill>
            <a:ln>
              <a:noFill/>
            </a:ln>
            <a:effectLst>
              <a:outerShdw blurRad="749300" dist="381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TextBox 14"/>
            <p:cNvSpPr txBox="1"/>
            <p:nvPr/>
          </p:nvSpPr>
          <p:spPr>
            <a:xfrm>
              <a:off x="20886933" y="4908148"/>
              <a:ext cx="2316532" cy="615554"/>
            </a:xfrm>
            <a:prstGeom prst="rect">
              <a:avLst/>
            </a:prstGeom>
            <a:noFill/>
          </p:spPr>
          <p:txBody>
            <a:bodyPr wrap="none" rtlCol="0">
              <a:spAutoFit/>
            </a:bodyPr>
            <a:lstStyle/>
            <a:p>
              <a:r>
                <a:rPr lang="en-US" sz="1400" b="1" dirty="0">
                  <a:solidFill>
                    <a:schemeClr val="bg1"/>
                  </a:solidFill>
                  <a:ea typeface="Lato" panose="020F0502020204030203" pitchFamily="34" charset="0"/>
                  <a:cs typeface="Lato" panose="020F0502020204030203" pitchFamily="34" charset="0"/>
                </a:rPr>
                <a:t>Read more</a:t>
              </a:r>
            </a:p>
          </p:txBody>
        </p:sp>
      </p:grpSp>
      <p:sp>
        <p:nvSpPr>
          <p:cNvPr id="26" name="Rounded Rectangle 25"/>
          <p:cNvSpPr/>
          <p:nvPr/>
        </p:nvSpPr>
        <p:spPr>
          <a:xfrm>
            <a:off x="358013" y="4484370"/>
            <a:ext cx="6879400" cy="1333500"/>
          </a:xfrm>
          <a:prstGeom prst="roundRect">
            <a:avLst>
              <a:gd name="adj" fmla="val 1913"/>
            </a:avLst>
          </a:prstGeom>
          <a:solidFill>
            <a:schemeClr val="bg1"/>
          </a:solidFill>
          <a:ln>
            <a:noFill/>
          </a:ln>
          <a:effectLst>
            <a:outerShdw blurRad="317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TextBox 3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txBox="1"/>
          <p:nvPr/>
        </p:nvSpPr>
        <p:spPr>
          <a:xfrm>
            <a:off x="468495" y="534440"/>
            <a:ext cx="4277677" cy="1323439"/>
          </a:xfrm>
          <a:prstGeom prst="rect">
            <a:avLst/>
          </a:prstGeom>
          <a:noFill/>
        </p:spPr>
        <p:txBody>
          <a:bodyPr wrap="square" rtlCol="0">
            <a:spAutoFit/>
          </a:bodyPr>
          <a:lstStyle/>
          <a:p>
            <a:r>
              <a:rPr lang="zh-CN" altLang="en-US" sz="4000" b="1" dirty="0" smtClean="0">
                <a:solidFill>
                  <a:schemeClr val="tx1">
                    <a:lumMod val="85000"/>
                    <a:lumOff val="15000"/>
                  </a:schemeClr>
                </a:solidFill>
                <a:ea typeface="Lato Black" panose="020F0502020204030203" pitchFamily="34" charset="0"/>
                <a:cs typeface="Lato Black" panose="020F0502020204030203" pitchFamily="34" charset="0"/>
              </a:rPr>
              <a:t>光</a:t>
            </a:r>
            <a:r>
              <a:rPr lang="zh-CN" altLang="en-US" sz="4000" b="1" dirty="0" smtClean="0">
                <a:solidFill>
                  <a:schemeClr val="tx1">
                    <a:lumMod val="85000"/>
                    <a:lumOff val="15000"/>
                  </a:schemeClr>
                </a:solidFill>
                <a:ea typeface="Lato Black" panose="020F0502020204030203" pitchFamily="34" charset="0"/>
                <a:cs typeface="Lato Black" panose="020F0502020204030203" pitchFamily="34" charset="0"/>
              </a:rPr>
              <a:t>存储</a:t>
            </a:r>
          </a:p>
          <a:p>
            <a:endParaRPr lang="en-US" sz="4000" b="1" dirty="0">
              <a:solidFill>
                <a:schemeClr val="tx1">
                  <a:lumMod val="85000"/>
                  <a:lumOff val="15000"/>
                </a:schemeClr>
              </a:solidFill>
              <a:ea typeface="Lato Black" panose="020F0502020204030203" pitchFamily="34" charset="0"/>
              <a:cs typeface="Lato Black" panose="020F0502020204030203" pitchFamily="34" charset="0"/>
            </a:endParaRPr>
          </a:p>
        </p:txBody>
      </p:sp>
      <p:sp>
        <p:nvSpPr>
          <p:cNvPr id="34" name="Rounded Rectangle 3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8514832" y="3356768"/>
            <a:ext cx="1558495" cy="356444"/>
          </a:xfrm>
          <a:prstGeom prst="roundRect">
            <a:avLst>
              <a:gd name="adj" fmla="val 50000"/>
            </a:avLst>
          </a:prstGeom>
          <a:solidFill>
            <a:schemeClr val="accent1"/>
          </a:solidFill>
          <a:ln>
            <a:noFill/>
          </a:ln>
          <a:effectLst>
            <a:outerShdw blurRad="520700" sx="102000" sy="102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光</a:t>
            </a:r>
            <a:r>
              <a:rPr lang="zh-CN" altLang="en-US" sz="1400" dirty="0" smtClean="0"/>
              <a:t>存储设想</a:t>
            </a:r>
          </a:p>
          <a:p>
            <a:pPr algn="ctr"/>
            <a:r>
              <a:rPr lang="en-US" sz="1200" dirty="0" smtClean="0">
                <a:solidFill>
                  <a:schemeClr val="bg1"/>
                </a:solidFill>
                <a:ea typeface="Lato" panose="020F0502020204030203" pitchFamily="34" charset="0"/>
                <a:cs typeface="Lato" panose="020F0502020204030203" pitchFamily="34" charset="0"/>
              </a:rPr>
              <a:t> </a:t>
            </a:r>
            <a:endParaRPr lang="en-US" sz="1200" dirty="0">
              <a:solidFill>
                <a:schemeClr val="bg1"/>
              </a:solidFill>
              <a:ea typeface="Lato" panose="020F0502020204030203" pitchFamily="34" charset="0"/>
              <a:cs typeface="Lato" panose="020F0502020204030203" pitchFamily="34" charset="0"/>
            </a:endParaRPr>
          </a:p>
        </p:txBody>
      </p:sp>
      <p:sp>
        <p:nvSpPr>
          <p:cNvPr id="22" name="Rectangle 2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526933" y="1605209"/>
            <a:ext cx="5584155" cy="1077218"/>
          </a:xfrm>
          <a:prstGeom prst="rect">
            <a:avLst/>
          </a:prstGeom>
        </p:spPr>
        <p:txBody>
          <a:bodyPr wrap="square">
            <a:spAutoFit/>
          </a:bodyPr>
          <a:lstStyle/>
          <a:p>
            <a:r>
              <a:rPr lang="zh-CN" altLang="en-US" sz="1600" b="1" dirty="0" smtClean="0">
                <a:solidFill>
                  <a:schemeClr val="tx1">
                    <a:lumMod val="75000"/>
                    <a:lumOff val="25000"/>
                  </a:schemeClr>
                </a:solidFill>
                <a:ea typeface="Lato" panose="020F0502020204030203" pitchFamily="34" charset="0"/>
                <a:cs typeface="Lato" panose="020F0502020204030203" pitchFamily="34" charset="0"/>
              </a:rPr>
              <a:t>光存储是指利用激光或者其他光源记录和读取信息的存储方式，由于其具有非常高的存储密度和易于保持长期稳定性等特点，具有潜在的超高速数据传输和存储容量的优势，未来将会在虚拟现实、云计算等领域得到广泛应用。</a:t>
            </a:r>
            <a:endParaRPr lang="zh-CN" altLang="en-US" sz="1600" b="1" dirty="0">
              <a:solidFill>
                <a:schemeClr val="tx1">
                  <a:lumMod val="75000"/>
                  <a:lumOff val="25000"/>
                </a:schemeClr>
              </a:solidFill>
              <a:ea typeface="Lato" panose="020F0502020204030203" pitchFamily="34" charset="0"/>
              <a:cs typeface="Lato" panose="020F0502020204030203" pitchFamily="34" charset="0"/>
            </a:endParaRPr>
          </a:p>
        </p:txBody>
      </p:sp>
      <p:sp>
        <p:nvSpPr>
          <p:cNvPr id="24" name="Rectangle 2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606690" y="4708259"/>
            <a:ext cx="4749080" cy="830997"/>
          </a:xfrm>
          <a:prstGeom prst="rect">
            <a:avLst/>
          </a:prstGeom>
        </p:spPr>
        <p:txBody>
          <a:bodyPr wrap="square">
            <a:spAutoFit/>
          </a:bodyPr>
          <a:lstStyle/>
          <a:p>
            <a:r>
              <a:rPr lang="en-US" altLang="en-US" sz="1600" b="1" dirty="0" smtClean="0">
                <a:solidFill>
                  <a:schemeClr val="tx1">
                    <a:lumMod val="75000"/>
                    <a:lumOff val="25000"/>
                  </a:schemeClr>
                </a:solidFill>
                <a:ea typeface="Lato" panose="020F0502020204030203" pitchFamily="34" charset="0"/>
                <a:cs typeface="Lato" panose="020F0502020204030203" pitchFamily="34" charset="0"/>
              </a:rPr>
              <a:t>DNA</a:t>
            </a:r>
            <a:r>
              <a:rPr lang="zh-CN" altLang="en-US" sz="1600" b="1" dirty="0" smtClean="0">
                <a:solidFill>
                  <a:schemeClr val="tx1">
                    <a:lumMod val="75000"/>
                    <a:lumOff val="25000"/>
                  </a:schemeClr>
                </a:solidFill>
                <a:ea typeface="Lato" panose="020F0502020204030203" pitchFamily="34" charset="0"/>
                <a:cs typeface="Lato" panose="020F0502020204030203" pitchFamily="34" charset="0"/>
              </a:rPr>
              <a:t>作为一种天然的存储介质，其存储密度远高于当前的任何存储介质，未来</a:t>
            </a:r>
            <a:r>
              <a:rPr lang="en-US" altLang="en-US" sz="1600" b="1" dirty="0" smtClean="0">
                <a:solidFill>
                  <a:schemeClr val="tx1">
                    <a:lumMod val="75000"/>
                    <a:lumOff val="25000"/>
                  </a:schemeClr>
                </a:solidFill>
                <a:ea typeface="Lato" panose="020F0502020204030203" pitchFamily="34" charset="0"/>
                <a:cs typeface="Lato" panose="020F0502020204030203" pitchFamily="34" charset="0"/>
              </a:rPr>
              <a:t>DNA</a:t>
            </a:r>
            <a:r>
              <a:rPr lang="zh-CN" altLang="en-US" sz="1600" b="1" dirty="0" smtClean="0">
                <a:solidFill>
                  <a:schemeClr val="tx1">
                    <a:lumMod val="75000"/>
                    <a:lumOff val="25000"/>
                  </a:schemeClr>
                </a:solidFill>
                <a:ea typeface="Lato" panose="020F0502020204030203" pitchFamily="34" charset="0"/>
                <a:cs typeface="Lato" panose="020F0502020204030203" pitchFamily="34" charset="0"/>
              </a:rPr>
              <a:t>存储技术将会成为信息存储领域的新热点。</a:t>
            </a:r>
          </a:p>
        </p:txBody>
      </p:sp>
      <p:sp>
        <p:nvSpPr>
          <p:cNvPr id="3"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sp>
        <p:nvSpPr>
          <p:cNvPr id="36" name="TextBox 3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txBox="1"/>
          <p:nvPr/>
        </p:nvSpPr>
        <p:spPr>
          <a:xfrm>
            <a:off x="485093" y="3185598"/>
            <a:ext cx="4277677" cy="1323439"/>
          </a:xfrm>
          <a:prstGeom prst="rect">
            <a:avLst/>
          </a:prstGeom>
          <a:noFill/>
        </p:spPr>
        <p:txBody>
          <a:bodyPr wrap="square" rtlCol="0">
            <a:spAutoFit/>
          </a:bodyPr>
          <a:lstStyle/>
          <a:p>
            <a:r>
              <a:rPr lang="en-US" altLang="zh-CN" sz="4000" b="1" dirty="0" smtClean="0">
                <a:solidFill>
                  <a:schemeClr val="tx1">
                    <a:lumMod val="85000"/>
                    <a:lumOff val="15000"/>
                  </a:schemeClr>
                </a:solidFill>
                <a:ea typeface="Lato Black" panose="020F0502020204030203" pitchFamily="34" charset="0"/>
                <a:cs typeface="Lato Black" panose="020F0502020204030203" pitchFamily="34" charset="0"/>
              </a:rPr>
              <a:t>DNA</a:t>
            </a:r>
            <a:r>
              <a:rPr lang="zh-CN" altLang="en-US" sz="4000" b="1" dirty="0" smtClean="0">
                <a:solidFill>
                  <a:schemeClr val="tx1">
                    <a:lumMod val="85000"/>
                    <a:lumOff val="15000"/>
                  </a:schemeClr>
                </a:solidFill>
                <a:ea typeface="Lato Black" panose="020F0502020204030203" pitchFamily="34" charset="0"/>
                <a:cs typeface="Lato Black" panose="020F0502020204030203" pitchFamily="34" charset="0"/>
              </a:rPr>
              <a:t>存储技术</a:t>
            </a:r>
            <a:endParaRPr lang="zh-CN" altLang="en-US" sz="4000" b="1" dirty="0" smtClean="0">
              <a:solidFill>
                <a:schemeClr val="tx1">
                  <a:lumMod val="85000"/>
                  <a:lumOff val="15000"/>
                </a:schemeClr>
              </a:solidFill>
              <a:ea typeface="Lato Black" panose="020F0502020204030203" pitchFamily="34" charset="0"/>
              <a:cs typeface="Lato Black" panose="020F0502020204030203" pitchFamily="34" charset="0"/>
            </a:endParaRPr>
          </a:p>
          <a:p>
            <a:endParaRPr lang="en-US" sz="4000" b="1" dirty="0">
              <a:solidFill>
                <a:schemeClr val="tx1">
                  <a:lumMod val="85000"/>
                  <a:lumOff val="15000"/>
                </a:schemeClr>
              </a:solidFill>
              <a:ea typeface="Lato Black" panose="020F0502020204030203" pitchFamily="34" charset="0"/>
              <a:cs typeface="Lato Black" panose="020F0502020204030203" pitchFamily="34" charset="0"/>
            </a:endParaRPr>
          </a:p>
        </p:txBody>
      </p:sp>
      <p:sp>
        <p:nvSpPr>
          <p:cNvPr id="38" name="Rounded Rectangle 3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8477109" y="6370063"/>
            <a:ext cx="1789521" cy="356444"/>
          </a:xfrm>
          <a:prstGeom prst="roundRect">
            <a:avLst>
              <a:gd name="adj" fmla="val 50000"/>
            </a:avLst>
          </a:prstGeom>
          <a:solidFill>
            <a:schemeClr val="accent1"/>
          </a:solidFill>
          <a:ln>
            <a:noFill/>
          </a:ln>
          <a:effectLst>
            <a:outerShdw blurRad="520700" sx="102000" sy="102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DNA</a:t>
            </a:r>
            <a:r>
              <a:rPr lang="zh-CN" altLang="en-US" sz="1400" dirty="0" smtClean="0"/>
              <a:t>存储</a:t>
            </a:r>
            <a:r>
              <a:rPr lang="zh-CN" altLang="en-US" sz="1400" dirty="0" smtClean="0"/>
              <a:t>存储</a:t>
            </a:r>
            <a:r>
              <a:rPr lang="zh-CN" altLang="en-US" sz="1400" dirty="0" smtClean="0"/>
              <a:t>设想</a:t>
            </a:r>
          </a:p>
          <a:p>
            <a:pPr algn="ctr"/>
            <a:r>
              <a:rPr lang="en-US" sz="1200" dirty="0" smtClean="0">
                <a:solidFill>
                  <a:schemeClr val="bg1"/>
                </a:solidFill>
                <a:ea typeface="Lato" panose="020F0502020204030203" pitchFamily="34" charset="0"/>
                <a:cs typeface="Lato" panose="020F0502020204030203" pitchFamily="34" charset="0"/>
              </a:rPr>
              <a:t> </a:t>
            </a:r>
            <a:endParaRPr lang="en-US" sz="1200" dirty="0">
              <a:solidFill>
                <a:schemeClr val="bg1"/>
              </a:solidFill>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xmlns="" val="479084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EEAF10CE-5E14-49EB-AE7B-F3105B1D8A89}"/>
              </a:ext>
            </a:extLst>
          </p:cNvPr>
          <p:cNvPicPr>
            <a:picLocks noGrp="1" noChangeAspect="1"/>
          </p:cNvPicPr>
          <p:nvPr>
            <p:ph type="pic" sz="quarter" idx="10"/>
          </p:nvPr>
        </p:nvPicPr>
        <p:blipFill>
          <a:blip r:embed="rId2">
            <a:extLst>
              <a:ext uri="{28A0092B-C50C-407E-A947-70E740481C1C}">
                <a14:useLocalDpi xmlns:a14="http://schemas.microsoft.com/office/drawing/2010/main" xmlns=""/>
              </a:ext>
            </a:extLst>
          </a:blip>
          <a:srcRect/>
          <a:stretch>
            <a:fillRect/>
          </a:stretch>
        </p:blipFill>
        <p:spPr/>
      </p:pic>
      <p:sp>
        <p:nvSpPr>
          <p:cNvPr id="6" name="文本框 5"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DE89C456-5175-46A0-8429-E01576ABB173}"/>
              </a:ext>
            </a:extLst>
          </p:cNvPr>
          <p:cNvSpPr txBox="1"/>
          <p:nvPr/>
        </p:nvSpPr>
        <p:spPr>
          <a:xfrm>
            <a:off x="1803694" y="4022802"/>
            <a:ext cx="8506498" cy="584775"/>
          </a:xfrm>
          <a:prstGeom prst="rect">
            <a:avLst/>
          </a:prstGeom>
          <a:noFill/>
        </p:spPr>
        <p:txBody>
          <a:bodyPr wrap="square" rtlCol="0">
            <a:spAutoFit/>
          </a:bodyPr>
          <a:lstStyle/>
          <a:p>
            <a:pPr algn="dist"/>
            <a:r>
              <a:rPr lang="id-ID" altLang="zh-CN" sz="1600" b="1" dirty="0">
                <a:solidFill>
                  <a:schemeClr val="bg1"/>
                </a:solidFill>
                <a:latin typeface="+mj-lt"/>
                <a:cs typeface="Poppins" panose="00000500000000000000" pitchFamily="50" charset="0"/>
              </a:rPr>
              <a:t>Technology Presentation Template</a:t>
            </a:r>
          </a:p>
          <a:p>
            <a:pPr algn="dist"/>
            <a:endParaRPr lang="zh-CN" altLang="en-US" sz="1600" b="1" dirty="0">
              <a:latin typeface="+mj-lt"/>
            </a:endParaRPr>
          </a:p>
        </p:txBody>
      </p:sp>
      <p:sp>
        <p:nvSpPr>
          <p:cNvPr id="7" name="Freeform 62"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0872F0D9-2968-4BB9-8777-CD0279D98186}"/>
              </a:ext>
            </a:extLst>
          </p:cNvPr>
          <p:cNvSpPr>
            <a:spLocks noEditPoints="1"/>
          </p:cNvSpPr>
          <p:nvPr/>
        </p:nvSpPr>
        <p:spPr bwMode="auto">
          <a:xfrm>
            <a:off x="4921287" y="6468579"/>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50000"/>
            </a:schemeClr>
          </a:solidFill>
          <a:ln>
            <a:noFill/>
          </a:ln>
          <a:extLst>
            <a:ext uri="{91240B29-F687-4f45-9708-019B960494DF}">
              <a14:hiddenLine xmlns:a14="http://schemas.microsoft.com/office/drawing/2010/main" xmlns:p14="http://schemas.microsoft.com/office/powerpoint/2010/main" xmlns:am3d="http://schemas.microsoft.com/office/drawing/2017/model3d" xmlns:mc="http://schemas.openxmlformats.org/markup-compatibility/2006" xmlns:a16="http://schemas.microsoft.com/office/drawing/2014/main" xmlns="" w="9525">
                <a:solidFill>
                  <a:srgbClr val="000000"/>
                </a:solidFill>
                <a:round/>
                <a:headEnd/>
                <a:tailEnd/>
              </a14:hiddenLine>
            </a:ext>
          </a:extLst>
        </p:spPr>
        <p:txBody>
          <a:bodyPr/>
          <a:lstStyle/>
          <a:p>
            <a:pPr algn="l"/>
            <a:endParaRPr lang="en-US" sz="1000" dirty="0">
              <a:solidFill>
                <a:schemeClr val="bg1">
                  <a:lumMod val="75000"/>
                </a:schemeClr>
              </a:solidFill>
              <a:latin typeface="Advent Pro" panose="02000506040000020004" pitchFamily="2" charset="0"/>
              <a:ea typeface="Roboto Condensed" panose="02000000000000000000" pitchFamily="2" charset="0"/>
            </a:endParaRPr>
          </a:p>
        </p:txBody>
      </p:sp>
      <p:sp>
        <p:nvSpPr>
          <p:cNvPr id="8" name="TextBox 4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17E4B238-A3E3-4F75-8BBF-4ED869E1CA9B}"/>
              </a:ext>
            </a:extLst>
          </p:cNvPr>
          <p:cNvSpPr txBox="1"/>
          <p:nvPr/>
        </p:nvSpPr>
        <p:spPr>
          <a:xfrm>
            <a:off x="5096275" y="6409189"/>
            <a:ext cx="2202847" cy="246221"/>
          </a:xfrm>
          <a:prstGeom prst="rect">
            <a:avLst/>
          </a:prstGeom>
          <a:noFill/>
        </p:spPr>
        <p:txBody>
          <a:bodyPr wrap="none" rtlCol="0">
            <a:spAutoFit/>
          </a:bodyPr>
          <a:lstStyle/>
          <a:p>
            <a:pPr algn="l"/>
            <a:r>
              <a:rPr lang="en-US" sz="1000" spc="300" dirty="0" err="1">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grpSp>
        <p:nvGrpSpPr>
          <p:cNvPr id="11" name="组合 1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0972C5FE-CF17-4648-AEEF-DC55BA9EAA44}"/>
              </a:ext>
            </a:extLst>
          </p:cNvPr>
          <p:cNvGrpSpPr/>
          <p:nvPr/>
        </p:nvGrpSpPr>
        <p:grpSpPr>
          <a:xfrm>
            <a:off x="1564590" y="2483864"/>
            <a:ext cx="8823717" cy="1866602"/>
            <a:chOff x="1564590" y="2483864"/>
            <a:chExt cx="8823717" cy="1866602"/>
          </a:xfrm>
        </p:grpSpPr>
        <p:sp>
          <p:nvSpPr>
            <p:cNvPr id="5" name="TextBox 4">
              <a:extLst>
                <a:ext uri="{FF2B5EF4-FFF2-40B4-BE49-F238E27FC236}">
                  <a16:creationId xmlns:a16="http://schemas.microsoft.com/office/drawing/2014/main" xmlns="" id="{B5F516CD-7307-4C25-B06A-99BCD5AAFE6C}"/>
                </a:ext>
              </a:extLst>
            </p:cNvPr>
            <p:cNvSpPr txBox="1"/>
            <p:nvPr/>
          </p:nvSpPr>
          <p:spPr>
            <a:xfrm>
              <a:off x="1564590" y="2483864"/>
              <a:ext cx="5793574" cy="1862048"/>
            </a:xfrm>
            <a:prstGeom prst="rect">
              <a:avLst/>
            </a:prstGeom>
            <a:noFill/>
          </p:spPr>
          <p:txBody>
            <a:bodyPr wrap="none" rtlCol="0">
              <a:spAutoFit/>
            </a:bodyPr>
            <a:lstStyle/>
            <a:p>
              <a:pPr algn="ctr"/>
              <a:r>
                <a:rPr lang="en-US" altLang="zh-CN" sz="11500" b="1" spc="300" dirty="0">
                  <a:solidFill>
                    <a:schemeClr val="bg1"/>
                  </a:solidFill>
                  <a:latin typeface="+mj-lt"/>
                  <a:ea typeface="Open Sans" panose="020B0606030504020204" pitchFamily="34" charset="0"/>
                  <a:cs typeface="Rajdhani Bold" panose="02000000000000000000" pitchFamily="2" charset="0"/>
                </a:rPr>
                <a:t>THANK </a:t>
              </a:r>
              <a:endParaRPr lang="en-US" sz="11500" b="1" spc="300" dirty="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endParaRPr>
            </a:p>
          </p:txBody>
        </p:sp>
        <p:sp>
          <p:nvSpPr>
            <p:cNvPr id="9" name="TextBox 4">
              <a:extLst>
                <a:ext uri="{FF2B5EF4-FFF2-40B4-BE49-F238E27FC236}">
                  <a16:creationId xmlns:a16="http://schemas.microsoft.com/office/drawing/2014/main" xmlns="" id="{B960DB1A-00D5-4A78-B4BF-2BB6EB12D53F}"/>
                </a:ext>
              </a:extLst>
            </p:cNvPr>
            <p:cNvSpPr txBox="1"/>
            <p:nvPr/>
          </p:nvSpPr>
          <p:spPr>
            <a:xfrm>
              <a:off x="6965574" y="2488418"/>
              <a:ext cx="3422733" cy="1862048"/>
            </a:xfrm>
            <a:prstGeom prst="rect">
              <a:avLst/>
            </a:prstGeom>
            <a:noFill/>
          </p:spPr>
          <p:txBody>
            <a:bodyPr wrap="none" rtlCol="0">
              <a:spAutoFit/>
            </a:bodyPr>
            <a:lstStyle/>
            <a:p>
              <a:pPr algn="ctr"/>
              <a:r>
                <a:rPr lang="en-US" altLang="zh-CN" sz="11500" b="1" spc="300" dirty="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rPr>
                <a:t>YOU</a:t>
              </a:r>
              <a:endParaRPr lang="en-US" sz="11500" b="1" spc="300" dirty="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endParaRPr>
            </a:p>
          </p:txBody>
        </p:sp>
      </p:grpSp>
      <p:pic>
        <p:nvPicPr>
          <p:cNvPr id="10" name="3D Model 23"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3B2C1326-B95F-455D-BA31-692516A6231F}"/>
              </a:ext>
            </a:extLst>
          </p:cNvPr>
          <p:cNvPicPr>
            <a:picLocks noGrp="1" noRot="1" noChangeAspect="1" noMove="1" noResize="1" noEditPoints="1" noAdjustHandles="1" noChangeArrowheads="1" noChangeShapeType="1" noCrop="1"/>
          </p:cNvPicPr>
          <p:nvPr/>
        </p:nvPicPr>
        <p:blipFill>
          <a:blip r:embed="rId3"/>
          <a:stretch>
            <a:fillRect/>
          </a:stretch>
        </p:blipFill>
        <p:spPr>
          <a:xfrm>
            <a:off x="8418011" y="2483864"/>
            <a:ext cx="517857" cy="536690"/>
          </a:xfrm>
          <a:prstGeom prst="rect">
            <a:avLst/>
          </a:prstGeom>
        </p:spPr>
      </p:pic>
      <p:sp>
        <p:nvSpPr>
          <p:cNvPr id="2" name="e7d195523061f1c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e7d195523061f1c03a90ee8e42cb24248e56383cd534985688F9F494128731F165EE95AB4B0C0A38076AAEA07667B1565C446FC45FF01DFB0E885BCDBDF3A284F3DB14DA61DD97F0BAB2E6C668FB493184BEA2B79408FB094EB53969616FE837C4DDA931FB4B50B287CB9E976CD8A286A6B09202195C1175A3DD2481D60CC400D4B189D647C28541</a:t>
            </a:r>
            <a:endParaRPr lang="zh-CN" altLang="en-US" sz="100"/>
          </a:p>
        </p:txBody>
      </p:sp>
    </p:spTree>
    <p:extLst>
      <p:ext uri="{BB962C8B-B14F-4D97-AF65-F5344CB8AC3E}">
        <p14:creationId xmlns:p14="http://schemas.microsoft.com/office/powerpoint/2010/main" xmlns="" val="350997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010B"/>
        </a:solidFill>
        <a:effectLst/>
      </p:bgPr>
    </p:bg>
    <p:spTree>
      <p:nvGrpSpPr>
        <p:cNvPr id="1" name=""/>
        <p:cNvGrpSpPr/>
        <p:nvPr/>
      </p:nvGrpSpPr>
      <p:grpSpPr>
        <a:xfrm>
          <a:off x="0" y="0"/>
          <a:ext cx="0" cy="0"/>
          <a:chOff x="0" y="0"/>
          <a:chExt cx="0" cy="0"/>
        </a:xfrm>
      </p:grpSpPr>
      <p:pic>
        <p:nvPicPr>
          <p:cNvPr id="6" name="图片占位符 5"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324FAC2F-F72A-487E-B9EE-64D79972789C}"/>
              </a:ext>
            </a:extLst>
          </p:cNvPr>
          <p:cNvPicPr>
            <a:picLocks noGrp="1" noChangeAspect="1"/>
          </p:cNvPicPr>
          <p:nvPr>
            <p:ph type="pic" sz="quarter" idx="10"/>
          </p:nvPr>
        </p:nvPicPr>
        <p:blipFill>
          <a:blip r:embed="rId2">
            <a:extLst>
              <a:ext uri="{28A0092B-C50C-407E-A947-70E740481C1C}">
                <a14:useLocalDpi xmlns:a14="http://schemas.microsoft.com/office/drawing/2010/main" xmlns=""/>
              </a:ext>
            </a:extLst>
          </a:blip>
          <a:srcRect/>
          <a:stretch>
            <a:fillRect/>
          </a:stretch>
        </p:blipFill>
        <p:spPr/>
      </p:pic>
      <p:sp>
        <p:nvSpPr>
          <p:cNvPr id="13" name="矩形 12"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74788602-BEF4-45FF-97B1-37905C7B002E}"/>
              </a:ext>
            </a:extLst>
          </p:cNvPr>
          <p:cNvSpPr/>
          <p:nvPr/>
        </p:nvSpPr>
        <p:spPr>
          <a:xfrm>
            <a:off x="0" y="0"/>
            <a:ext cx="12192000" cy="6858000"/>
          </a:xfrm>
          <a:prstGeom prst="rect">
            <a:avLst/>
          </a:prstGeom>
          <a:gradFill>
            <a:gsLst>
              <a:gs pos="46000">
                <a:srgbClr val="02010B">
                  <a:alpha val="61000"/>
                </a:srgbClr>
              </a:gs>
              <a:gs pos="0">
                <a:schemeClr val="accent2">
                  <a:lumMod val="50000"/>
                  <a:alpha val="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4"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A5CCBCF9-0B28-4EE8-ACEF-7B85A580B4C3}"/>
              </a:ext>
            </a:extLst>
          </p:cNvPr>
          <p:cNvSpPr txBox="1"/>
          <p:nvPr/>
        </p:nvSpPr>
        <p:spPr>
          <a:xfrm>
            <a:off x="330248" y="257982"/>
            <a:ext cx="4400565" cy="1862048"/>
          </a:xfrm>
          <a:prstGeom prst="rect">
            <a:avLst/>
          </a:prstGeom>
          <a:noFill/>
        </p:spPr>
        <p:txBody>
          <a:bodyPr wrap="none" rtlCol="0">
            <a:spAutoFit/>
          </a:bodyPr>
          <a:lstStyle/>
          <a:p>
            <a:pPr algn="ctr"/>
            <a:r>
              <a:rPr lang="en-US" altLang="zh-CN" sz="8800" spc="300" dirty="0" smtClean="0">
                <a:solidFill>
                  <a:schemeClr val="bg1"/>
                </a:solidFill>
                <a:latin typeface="+mj-lt"/>
                <a:ea typeface="Open Sans" panose="020B0606030504020204" pitchFamily="34" charset="0"/>
                <a:cs typeface="Rajdhani Bold" panose="02000000000000000000" pitchFamily="2" charset="0"/>
              </a:rPr>
              <a:t>PART</a:t>
            </a:r>
            <a:r>
              <a:rPr lang="en-US" altLang="zh-CN" sz="8800" spc="300" dirty="0" smtClean="0">
                <a:solidFill>
                  <a:schemeClr val="bg1"/>
                </a:solidFill>
                <a:ea typeface="Open Sans" panose="020B0606030504020204" pitchFamily="34" charset="0"/>
                <a:cs typeface="Rajdhani Bold" panose="02000000000000000000" pitchFamily="2" charset="0"/>
              </a:rPr>
              <a:t>1</a:t>
            </a:r>
            <a:r>
              <a:rPr lang="en-US" altLang="zh-CN" sz="11500" b="1" spc="300" dirty="0" smtClean="0">
                <a:solidFill>
                  <a:schemeClr val="bg1"/>
                </a:solidFill>
                <a:latin typeface="+mj-lt"/>
                <a:ea typeface="Open Sans" panose="020B0606030504020204" pitchFamily="34" charset="0"/>
                <a:cs typeface="Rajdhani Bold" panose="02000000000000000000" pitchFamily="2" charset="0"/>
              </a:rPr>
              <a:t> </a:t>
            </a:r>
            <a:endParaRPr lang="en-US" sz="11500" b="1" spc="300" dirty="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endParaRPr>
          </a:p>
        </p:txBody>
      </p:sp>
      <p:sp>
        <p:nvSpPr>
          <p:cNvPr id="9" name="文本框 8"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74081CA7-D296-42A5-994C-E1042423C014}"/>
              </a:ext>
            </a:extLst>
          </p:cNvPr>
          <p:cNvSpPr txBox="1"/>
          <p:nvPr/>
        </p:nvSpPr>
        <p:spPr>
          <a:xfrm>
            <a:off x="2390774" y="4022802"/>
            <a:ext cx="7534275" cy="584775"/>
          </a:xfrm>
          <a:prstGeom prst="rect">
            <a:avLst/>
          </a:prstGeom>
          <a:noFill/>
        </p:spPr>
        <p:txBody>
          <a:bodyPr wrap="square" rtlCol="0">
            <a:spAutoFit/>
          </a:bodyPr>
          <a:lstStyle/>
          <a:p>
            <a:pPr algn="dist"/>
            <a:r>
              <a:rPr lang="id-ID" altLang="zh-CN" sz="1600" b="1" dirty="0">
                <a:solidFill>
                  <a:schemeClr val="bg1"/>
                </a:solidFill>
                <a:latin typeface="+mj-lt"/>
                <a:cs typeface="Poppins" panose="00000500000000000000" pitchFamily="50" charset="0"/>
              </a:rPr>
              <a:t>Technology Presentation Template</a:t>
            </a:r>
          </a:p>
          <a:p>
            <a:pPr algn="dist"/>
            <a:endParaRPr lang="zh-CN" altLang="en-US" sz="1600" b="1" dirty="0">
              <a:latin typeface="+mj-lt"/>
            </a:endParaRPr>
          </a:p>
        </p:txBody>
      </p:sp>
      <p:sp>
        <p:nvSpPr>
          <p:cNvPr id="10" name="Freeform 62"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3CA62E72-B97B-4DDB-B6D7-A140DAF6C715}"/>
              </a:ext>
            </a:extLst>
          </p:cNvPr>
          <p:cNvSpPr>
            <a:spLocks noEditPoints="1"/>
          </p:cNvSpPr>
          <p:nvPr/>
        </p:nvSpPr>
        <p:spPr bwMode="auto">
          <a:xfrm>
            <a:off x="4921287" y="6468579"/>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50000"/>
            </a:schemeClr>
          </a:solidFill>
          <a:ln>
            <a:noFill/>
          </a:ln>
          <a:extLst>
            <a:ext uri="{91240B29-F687-4f45-9708-019B960494DF}">
              <a14:hiddenLine xmlns:a14="http://schemas.microsoft.com/office/drawing/2010/main" xmlns:p14="http://schemas.microsoft.com/office/powerpoint/2010/main" xmlns:am3d="http://schemas.microsoft.com/office/drawing/2017/model3d" xmlns:mc="http://schemas.openxmlformats.org/markup-compatibility/2006" xmlns:a16="http://schemas.microsoft.com/office/drawing/2014/main" xmlns="" w="9525">
                <a:solidFill>
                  <a:srgbClr val="000000"/>
                </a:solidFill>
                <a:round/>
                <a:headEnd/>
                <a:tailEnd/>
              </a14:hiddenLine>
            </a:ext>
          </a:extLst>
        </p:spPr>
        <p:txBody>
          <a:bodyPr/>
          <a:lstStyle/>
          <a:p>
            <a:pPr algn="l"/>
            <a:endParaRPr lang="en-US" sz="1000" dirty="0">
              <a:solidFill>
                <a:schemeClr val="bg1">
                  <a:lumMod val="75000"/>
                </a:schemeClr>
              </a:solidFill>
              <a:latin typeface="Advent Pro" panose="02000506040000020004" pitchFamily="2" charset="0"/>
              <a:ea typeface="Roboto Condensed" panose="02000000000000000000" pitchFamily="2" charset="0"/>
            </a:endParaRPr>
          </a:p>
        </p:txBody>
      </p:sp>
      <p:sp>
        <p:nvSpPr>
          <p:cNvPr id="11" name="TextBox 4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B4A507AC-2CB1-42EC-AE9E-677BA8552EDF}"/>
              </a:ext>
            </a:extLst>
          </p:cNvPr>
          <p:cNvSpPr txBox="1"/>
          <p:nvPr/>
        </p:nvSpPr>
        <p:spPr>
          <a:xfrm>
            <a:off x="5096275" y="6409189"/>
            <a:ext cx="2202847" cy="246221"/>
          </a:xfrm>
          <a:prstGeom prst="rect">
            <a:avLst/>
          </a:prstGeom>
          <a:noFill/>
        </p:spPr>
        <p:txBody>
          <a:bodyPr wrap="none" rtlCol="0">
            <a:spAutoFit/>
          </a:bodyPr>
          <a:lstStyle/>
          <a:p>
            <a:pPr algn="l"/>
            <a:r>
              <a:rPr lang="en-US" sz="1000" spc="300" dirty="0" err="1">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12" name="TextBox 4" descr="e7d195523061f1c03a90ee8e42cb24248e56383cd534985688F9F494128731F165EE95AB4B0C0A38076AAEA07667B1565C446FC45FF01DFB0E885BCDBDF3A284F3DB14DA61DD97F0BAB2E6C668FB493184BEA2B79408FB094EB53969616FE837C4DDA931FB4B50B287CB9E976CD8A286A6B09202195C1175A3DD2481D60CC400D4B189D647C28541">
            <a:extLst>
              <a:ext uri="{FF2B5EF4-FFF2-40B4-BE49-F238E27FC236}">
                <a16:creationId xmlns:a16="http://schemas.microsoft.com/office/drawing/2014/main" xmlns="" id="{C0388E9F-9307-4172-9E01-C1C4B15BF2BF}"/>
              </a:ext>
            </a:extLst>
          </p:cNvPr>
          <p:cNvSpPr txBox="1"/>
          <p:nvPr/>
        </p:nvSpPr>
        <p:spPr>
          <a:xfrm>
            <a:off x="3172606" y="2133435"/>
            <a:ext cx="6263253" cy="1862048"/>
          </a:xfrm>
          <a:prstGeom prst="rect">
            <a:avLst/>
          </a:prstGeom>
          <a:noFill/>
        </p:spPr>
        <p:txBody>
          <a:bodyPr wrap="none" rtlCol="0">
            <a:spAutoFit/>
          </a:bodyPr>
          <a:lstStyle/>
          <a:p>
            <a:pPr algn="ctr"/>
            <a:r>
              <a:rPr lang="zh-CN" altLang="en-US" sz="11500" b="1" spc="300" dirty="0" smtClean="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rPr>
              <a:t>存储历史</a:t>
            </a:r>
            <a:endParaRPr lang="en-US" sz="11500" b="1" spc="300" dirty="0">
              <a:ln w="50800">
                <a:solidFill>
                  <a:schemeClr val="bg1"/>
                </a:solidFill>
              </a:ln>
              <a:gradFill>
                <a:gsLst>
                  <a:gs pos="0">
                    <a:schemeClr val="accent1">
                      <a:alpha val="64000"/>
                    </a:schemeClr>
                  </a:gs>
                  <a:gs pos="100000">
                    <a:schemeClr val="accent2"/>
                  </a:gs>
                </a:gsLst>
                <a:lin ang="8100000" scaled="1"/>
              </a:gradFill>
              <a:latin typeface="+mj-lt"/>
              <a:ea typeface="Open Sans" panose="020B0606030504020204" pitchFamily="34" charset="0"/>
              <a:cs typeface="Rajdhani Bold" panose="02000000000000000000" pitchFamily="2" charset="0"/>
            </a:endParaRPr>
          </a:p>
        </p:txBody>
      </p:sp>
      <p:sp>
        <p:nvSpPr>
          <p:cNvPr id="2" name="e7d195523061f1c0" descr="e7d195523061f1c03a90ee8e42cb24248e56383cd534985688F9F494128731F165EE95AB4B0C0A38076AAEA07667B1565C446FC45FF01DFB0E885BCDBDF3A284F3DB14DA61DD97F0BAB2E6C668FB493184BEA2B79408FB094EB53969616FE837C4DDA931FB4B50B287CB9E976CD8A286A6B09202195C1175A3DD2481D60CC400D4B189D647C28541" hidden="1"/>
          <p:cNvSpPr txBox="1"/>
          <p:nvPr/>
        </p:nvSpPr>
        <p:spPr>
          <a:xfrm>
            <a:off x="-355600" y="1803400"/>
            <a:ext cx="262251"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e7d195523061f1c03a90ee8e42cb24248e56383cd534985688F9F494128731F165EE95AB4B0C0A38076AAEA07667B1565C446FC45FF01DFB0E885BCDBDF3A284F3DB14DA61DD97F0BAB2E6C668FB493184BEA2B79408FB094EB53969616FE837C4DDA931FB4B50B287CB9E976CD8A286A6B09202195C1175A3DD2481D60CC400D4B189D647C28541</a:t>
            </a:r>
            <a:endParaRPr lang="zh-CN" altLang="en-US" sz="100"/>
          </a:p>
        </p:txBody>
      </p:sp>
    </p:spTree>
    <p:extLst>
      <p:ext uri="{BB962C8B-B14F-4D97-AF65-F5344CB8AC3E}">
        <p14:creationId xmlns:p14="http://schemas.microsoft.com/office/powerpoint/2010/main" xmlns="" val="1543419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0" y="3212976"/>
            <a:ext cx="6096001" cy="3645024"/>
          </a:xfrm>
          <a:custGeom>
            <a:avLst/>
            <a:gdLst>
              <a:gd name="connsiteX0" fmla="*/ 2207568 w 6096001"/>
              <a:gd name="connsiteY0" fmla="*/ 0 h 3645024"/>
              <a:gd name="connsiteX1" fmla="*/ 4367808 w 6096001"/>
              <a:gd name="connsiteY1" fmla="*/ 0 h 3645024"/>
              <a:gd name="connsiteX2" fmla="*/ 4367808 w 6096001"/>
              <a:gd name="connsiteY2" fmla="*/ 432048 h 3645024"/>
              <a:gd name="connsiteX3" fmla="*/ 6096001 w 6096001"/>
              <a:gd name="connsiteY3" fmla="*/ 432048 h 3645024"/>
              <a:gd name="connsiteX4" fmla="*/ 6096001 w 6096001"/>
              <a:gd name="connsiteY4" fmla="*/ 3645024 h 3645024"/>
              <a:gd name="connsiteX5" fmla="*/ 0 w 6096001"/>
              <a:gd name="connsiteY5" fmla="*/ 3645024 h 3645024"/>
              <a:gd name="connsiteX6" fmla="*/ 0 w 6096001"/>
              <a:gd name="connsiteY6" fmla="*/ 432048 h 3645024"/>
              <a:gd name="connsiteX7" fmla="*/ 2207568 w 6096001"/>
              <a:gd name="connsiteY7" fmla="*/ 432048 h 364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1" h="3645024">
                <a:moveTo>
                  <a:pt x="2207568" y="0"/>
                </a:moveTo>
                <a:lnTo>
                  <a:pt x="4367808" y="0"/>
                </a:lnTo>
                <a:lnTo>
                  <a:pt x="4367808" y="432048"/>
                </a:lnTo>
                <a:lnTo>
                  <a:pt x="6096001" y="432048"/>
                </a:lnTo>
                <a:lnTo>
                  <a:pt x="6096001" y="3645024"/>
                </a:lnTo>
                <a:lnTo>
                  <a:pt x="0" y="3645024"/>
                </a:lnTo>
                <a:lnTo>
                  <a:pt x="0" y="432048"/>
                </a:lnTo>
                <a:lnTo>
                  <a:pt x="2207568" y="432048"/>
                </a:lnTo>
                <a:close/>
              </a:path>
            </a:pathLst>
          </a:custGeom>
          <a:solidFill>
            <a:schemeClr val="accent4">
              <a:lumMod val="20000"/>
              <a:lumOff val="8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Freeform 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rot="9900000" flipV="1">
            <a:off x="2919543" y="2711753"/>
            <a:ext cx="1662733" cy="442022"/>
          </a:xfrm>
          <a:custGeom>
            <a:avLst/>
            <a:gdLst>
              <a:gd name="connsiteX0" fmla="*/ 6261 w 1662733"/>
              <a:gd name="connsiteY0" fmla="*/ 98598 h 442022"/>
              <a:gd name="connsiteX1" fmla="*/ 0 w 1662733"/>
              <a:gd name="connsiteY1" fmla="*/ 104859 h 442022"/>
              <a:gd name="connsiteX2" fmla="*/ 1662733 w 1662733"/>
              <a:gd name="connsiteY2" fmla="*/ 442022 h 442022"/>
              <a:gd name="connsiteX3" fmla="*/ 1220712 w 1662733"/>
              <a:gd name="connsiteY3" fmla="*/ 0 h 442022"/>
              <a:gd name="connsiteX4" fmla="*/ 6261 w 1662733"/>
              <a:gd name="connsiteY4" fmla="*/ 98598 h 44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733" h="442022">
                <a:moveTo>
                  <a:pt x="6261" y="98598"/>
                </a:moveTo>
                <a:lnTo>
                  <a:pt x="0" y="104859"/>
                </a:lnTo>
                <a:lnTo>
                  <a:pt x="1662733" y="442022"/>
                </a:lnTo>
                <a:lnTo>
                  <a:pt x="1220712" y="0"/>
                </a:lnTo>
                <a:lnTo>
                  <a:pt x="6261" y="98598"/>
                </a:lnTo>
                <a:close/>
              </a:path>
            </a:pathLst>
          </a:custGeom>
          <a:solidFill>
            <a:schemeClr val="accent3">
              <a:lumMod val="75000"/>
            </a:schemeClr>
          </a:solidFill>
          <a:ln>
            <a:noFill/>
          </a:ln>
          <a:effectLst>
            <a:outerShdw blurRad="215900" dist="762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rot="9900000" flipV="1">
            <a:off x="7045572" y="4194671"/>
            <a:ext cx="798471" cy="465837"/>
          </a:xfrm>
          <a:custGeom>
            <a:avLst/>
            <a:gdLst>
              <a:gd name="connsiteX0" fmla="*/ 465837 w 798471"/>
              <a:gd name="connsiteY0" fmla="*/ 0 h 465837"/>
              <a:gd name="connsiteX1" fmla="*/ 0 w 798471"/>
              <a:gd name="connsiteY1" fmla="*/ 465836 h 465837"/>
              <a:gd name="connsiteX2" fmla="*/ 63451 w 798471"/>
              <a:gd name="connsiteY2" fmla="*/ 465837 h 465837"/>
              <a:gd name="connsiteX3" fmla="*/ 798471 w 798471"/>
              <a:gd name="connsiteY3" fmla="*/ 60155 h 465837"/>
              <a:gd name="connsiteX4" fmla="*/ 465837 w 798471"/>
              <a:gd name="connsiteY4" fmla="*/ 0 h 465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471" h="465837">
                <a:moveTo>
                  <a:pt x="465837" y="0"/>
                </a:moveTo>
                <a:lnTo>
                  <a:pt x="0" y="465836"/>
                </a:lnTo>
                <a:lnTo>
                  <a:pt x="63451" y="465837"/>
                </a:lnTo>
                <a:lnTo>
                  <a:pt x="798471" y="60155"/>
                </a:lnTo>
                <a:lnTo>
                  <a:pt x="465837" y="0"/>
                </a:lnTo>
                <a:close/>
              </a:path>
            </a:pathLst>
          </a:custGeom>
          <a:solidFill>
            <a:schemeClr val="accent3">
              <a:lumMod val="75000"/>
            </a:schemeClr>
          </a:solidFill>
          <a:ln>
            <a:noFill/>
          </a:ln>
          <a:effectLst>
            <a:outerShdw blurRad="215900" dist="762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Freeform 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rot="9900000" flipV="1">
            <a:off x="7165995" y="2582774"/>
            <a:ext cx="5303625" cy="1424972"/>
          </a:xfrm>
          <a:custGeom>
            <a:avLst/>
            <a:gdLst>
              <a:gd name="connsiteX0" fmla="*/ 0 w 5303625"/>
              <a:gd name="connsiteY0" fmla="*/ 0 h 1424972"/>
              <a:gd name="connsiteX1" fmla="*/ 0 w 5303625"/>
              <a:gd name="connsiteY1" fmla="*/ 1424972 h 1424972"/>
              <a:gd name="connsiteX2" fmla="*/ 4837788 w 5303625"/>
              <a:gd name="connsiteY2" fmla="*/ 1424972 h 1424972"/>
              <a:gd name="connsiteX3" fmla="*/ 5303625 w 5303625"/>
              <a:gd name="connsiteY3" fmla="*/ 959136 h 1424972"/>
              <a:gd name="connsiteX4" fmla="*/ 0 w 5303625"/>
              <a:gd name="connsiteY4" fmla="*/ 0 h 142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625" h="1424972">
                <a:moveTo>
                  <a:pt x="0" y="0"/>
                </a:moveTo>
                <a:lnTo>
                  <a:pt x="0" y="1424972"/>
                </a:lnTo>
                <a:lnTo>
                  <a:pt x="4837788" y="1424972"/>
                </a:lnTo>
                <a:lnTo>
                  <a:pt x="5303625" y="959136"/>
                </a:lnTo>
                <a:lnTo>
                  <a:pt x="0" y="0"/>
                </a:lnTo>
                <a:close/>
              </a:path>
            </a:pathLst>
          </a:custGeom>
          <a:solidFill>
            <a:schemeClr val="accent6"/>
          </a:solidFill>
          <a:ln>
            <a:noFill/>
          </a:ln>
          <a:effectLst>
            <a:outerShdw blurRad="215900" dist="762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Freeform 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rot="9900000" flipV="1">
            <a:off x="4516575" y="2597430"/>
            <a:ext cx="26520" cy="6261"/>
          </a:xfrm>
          <a:custGeom>
            <a:avLst/>
            <a:gdLst>
              <a:gd name="connsiteX0" fmla="*/ 0 w 26520"/>
              <a:gd name="connsiteY0" fmla="*/ 2153 h 6261"/>
              <a:gd name="connsiteX1" fmla="*/ 20259 w 26520"/>
              <a:gd name="connsiteY1" fmla="*/ 6261 h 6261"/>
              <a:gd name="connsiteX2" fmla="*/ 26520 w 26520"/>
              <a:gd name="connsiteY2" fmla="*/ 0 h 6261"/>
              <a:gd name="connsiteX3" fmla="*/ 0 w 26520"/>
              <a:gd name="connsiteY3" fmla="*/ 2153 h 6261"/>
            </a:gdLst>
            <a:ahLst/>
            <a:cxnLst>
              <a:cxn ang="0">
                <a:pos x="connsiteX0" y="connsiteY0"/>
              </a:cxn>
              <a:cxn ang="0">
                <a:pos x="connsiteX1" y="connsiteY1"/>
              </a:cxn>
              <a:cxn ang="0">
                <a:pos x="connsiteX2" y="connsiteY2"/>
              </a:cxn>
              <a:cxn ang="0">
                <a:pos x="connsiteX3" y="connsiteY3"/>
              </a:cxn>
            </a:cxnLst>
            <a:rect l="l" t="t" r="r" b="b"/>
            <a:pathLst>
              <a:path w="26520" h="6261">
                <a:moveTo>
                  <a:pt x="0" y="2153"/>
                </a:moveTo>
                <a:lnTo>
                  <a:pt x="20259" y="6261"/>
                </a:lnTo>
                <a:lnTo>
                  <a:pt x="26520" y="0"/>
                </a:lnTo>
                <a:lnTo>
                  <a:pt x="0" y="2153"/>
                </a:lnTo>
                <a:close/>
              </a:path>
            </a:pathLst>
          </a:custGeom>
          <a:gradFill>
            <a:gsLst>
              <a:gs pos="0">
                <a:schemeClr val="accent4">
                  <a:alpha val="60000"/>
                </a:schemeClr>
              </a:gs>
              <a:gs pos="100000">
                <a:schemeClr val="accent2">
                  <a:alpha val="60000"/>
                </a:schemeClr>
              </a:gs>
            </a:gsLst>
            <a:lin ang="2700000" scaled="0"/>
          </a:gradFill>
          <a:ln>
            <a:noFill/>
          </a:ln>
          <a:effectLst>
            <a:outerShdw blurRad="215900" dist="762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6"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rot="9900000" flipV="1">
            <a:off x="3146303" y="2486172"/>
            <a:ext cx="3953566" cy="2343330"/>
          </a:xfrm>
          <a:custGeom>
            <a:avLst/>
            <a:gdLst>
              <a:gd name="connsiteX0" fmla="*/ 2283174 w 3953566"/>
              <a:gd name="connsiteY0" fmla="*/ 0 h 2343330"/>
              <a:gd name="connsiteX1" fmla="*/ 0 w 3953566"/>
              <a:gd name="connsiteY1" fmla="*/ 2283175 h 2343330"/>
              <a:gd name="connsiteX2" fmla="*/ 332634 w 3953566"/>
              <a:gd name="connsiteY2" fmla="*/ 2343330 h 2343330"/>
              <a:gd name="connsiteX3" fmla="*/ 3953566 w 3953566"/>
              <a:gd name="connsiteY3" fmla="*/ 344822 h 2343330"/>
              <a:gd name="connsiteX4" fmla="*/ 3945907 w 3953566"/>
              <a:gd name="connsiteY4" fmla="*/ 337163 h 2343330"/>
              <a:gd name="connsiteX5" fmla="*/ 2283174 w 3953566"/>
              <a:gd name="connsiteY5" fmla="*/ 0 h 234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3566" h="2343330">
                <a:moveTo>
                  <a:pt x="2283174" y="0"/>
                </a:moveTo>
                <a:lnTo>
                  <a:pt x="0" y="2283175"/>
                </a:lnTo>
                <a:lnTo>
                  <a:pt x="332634" y="2343330"/>
                </a:lnTo>
                <a:lnTo>
                  <a:pt x="3953566" y="344822"/>
                </a:lnTo>
                <a:lnTo>
                  <a:pt x="3945907" y="337163"/>
                </a:lnTo>
                <a:lnTo>
                  <a:pt x="2283174" y="0"/>
                </a:lnTo>
                <a:close/>
              </a:path>
            </a:pathLst>
          </a:custGeom>
          <a:solidFill>
            <a:schemeClr val="accent3"/>
          </a:solidFill>
          <a:ln>
            <a:noFill/>
          </a:ln>
          <a:effectLst>
            <a:outerShdw blurRad="215900" dist="762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rot="9900000" flipV="1">
            <a:off x="-304925" y="2998335"/>
            <a:ext cx="3793694" cy="1420299"/>
          </a:xfrm>
          <a:custGeom>
            <a:avLst/>
            <a:gdLst>
              <a:gd name="connsiteX0" fmla="*/ 0 w 3793694"/>
              <a:gd name="connsiteY0" fmla="*/ 298637 h 1420299"/>
              <a:gd name="connsiteX1" fmla="*/ 442021 w 3793694"/>
              <a:gd name="connsiteY1" fmla="*/ 740659 h 1420299"/>
              <a:gd name="connsiteX2" fmla="*/ 3793694 w 3793694"/>
              <a:gd name="connsiteY2" fmla="*/ 1420299 h 1420299"/>
              <a:gd name="connsiteX3" fmla="*/ 3678385 w 3793694"/>
              <a:gd name="connsiteY3" fmla="*/ 0 h 1420299"/>
              <a:gd name="connsiteX4" fmla="*/ 0 w 3793694"/>
              <a:gd name="connsiteY4" fmla="*/ 298637 h 1420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3694" h="1420299">
                <a:moveTo>
                  <a:pt x="0" y="298637"/>
                </a:moveTo>
                <a:lnTo>
                  <a:pt x="442021" y="740659"/>
                </a:lnTo>
                <a:lnTo>
                  <a:pt x="3793694" y="1420299"/>
                </a:lnTo>
                <a:lnTo>
                  <a:pt x="3678385" y="0"/>
                </a:lnTo>
                <a:lnTo>
                  <a:pt x="0" y="298637"/>
                </a:lnTo>
                <a:close/>
              </a:path>
            </a:pathLst>
          </a:custGeom>
          <a:solidFill>
            <a:schemeClr val="accent1"/>
          </a:solidFill>
          <a:ln>
            <a:noFill/>
          </a:ln>
          <a:effectLst>
            <a:outerShdw blurRad="215900" dist="762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txBox="1"/>
          <p:nvPr/>
        </p:nvSpPr>
        <p:spPr>
          <a:xfrm>
            <a:off x="371192" y="713244"/>
            <a:ext cx="5301820" cy="1846659"/>
          </a:xfrm>
          <a:prstGeom prst="rect">
            <a:avLst/>
          </a:prstGeom>
          <a:noFill/>
        </p:spPr>
        <p:txBody>
          <a:bodyPr wrap="square" lIns="0" tIns="0" rIns="0" bIns="0" rtlCol="0">
            <a:spAutoFit/>
          </a:bodyPr>
          <a:lstStyle/>
          <a:p>
            <a:pPr indent="457200"/>
            <a:r>
              <a:rPr lang="zh-CN" altLang="en-US" sz="2000" spc="300" dirty="0" smtClean="0">
                <a:solidFill>
                  <a:schemeClr val="tx2">
                    <a:lumMod val="50000"/>
                    <a:lumOff val="50000"/>
                  </a:schemeClr>
                </a:solidFill>
                <a:latin typeface="隶书" pitchFamily="49" charset="-122"/>
                <a:ea typeface="隶书" pitchFamily="49" charset="-122"/>
                <a:sym typeface="微软雅黑" panose="020B0503020204020204" pitchFamily="34" charset="-122"/>
              </a:rPr>
              <a:t>随着科技的不断进步与发展，网络、计算和存储已经成为我们生活中无法分离的三大要素。而信息存储，作为这三个要素中历史最悠久的一部分，已经经历了漫长而璀璨的万年进化史。</a:t>
            </a:r>
          </a:p>
          <a:p>
            <a:pPr algn="ctr"/>
            <a:r>
              <a:rPr lang="en-US" sz="2000" dirty="0">
                <a:solidFill>
                  <a:schemeClr val="tx2"/>
                </a:solidFill>
                <a:latin typeface="Open Sans" charset="0"/>
                <a:ea typeface="Open Sans" charset="0"/>
                <a:cs typeface="Open Sans" charset="0"/>
              </a:rPr>
              <a:t> </a:t>
            </a:r>
          </a:p>
        </p:txBody>
      </p:sp>
      <p:sp>
        <p:nvSpPr>
          <p:cNvPr id="22" name="TextBox 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9700590F-1A80-4078-80F5-7C610910232E}"/>
              </a:ext>
            </a:extLst>
          </p:cNvPr>
          <p:cNvSpPr txBox="1"/>
          <p:nvPr/>
        </p:nvSpPr>
        <p:spPr>
          <a:xfrm>
            <a:off x="877075" y="4775167"/>
            <a:ext cx="10627569" cy="1754326"/>
          </a:xfrm>
          <a:prstGeom prst="rect">
            <a:avLst/>
          </a:prstGeom>
          <a:noFill/>
        </p:spPr>
        <p:txBody>
          <a:bodyPr wrap="square" rtlCol="0">
            <a:spAutoFit/>
          </a:bodyPr>
          <a:lstStyle/>
          <a:p>
            <a:pPr indent="457200"/>
            <a:r>
              <a:rPr lang="zh-CN" altLang="en-US" sz="1600" b="1" i="1" spc="300" dirty="0" smtClean="0">
                <a:solidFill>
                  <a:schemeClr val="tx2">
                    <a:lumMod val="50000"/>
                    <a:lumOff val="50000"/>
                  </a:schemeClr>
                </a:solidFill>
                <a:latin typeface="Adobe 仿宋 Std R" pitchFamily="18" charset="-122"/>
                <a:ea typeface="Adobe 仿宋 Std R" pitchFamily="18" charset="-122"/>
                <a:sym typeface="微软雅黑" panose="020B0503020204020204" pitchFamily="34" charset="-122"/>
              </a:rPr>
              <a:t>自文明的诞生以来，人类就一直在寻求更加高效的信息存储方式。</a:t>
            </a:r>
          </a:p>
          <a:p>
            <a:pPr indent="457200"/>
            <a:r>
              <a:rPr lang="zh-CN" altLang="en-US" sz="1600" b="1" i="1" spc="300" dirty="0" smtClean="0">
                <a:solidFill>
                  <a:schemeClr val="tx2">
                    <a:lumMod val="50000"/>
                    <a:lumOff val="50000"/>
                  </a:schemeClr>
                </a:solidFill>
                <a:latin typeface="Adobe 仿宋 Std R" pitchFamily="18" charset="-122"/>
                <a:ea typeface="Adobe 仿宋 Std R" pitchFamily="18" charset="-122"/>
                <a:sym typeface="微软雅黑" panose="020B0503020204020204" pitchFamily="34" charset="-122"/>
              </a:rPr>
              <a:t>如今，我们所熟知的</a:t>
            </a:r>
            <a:r>
              <a:rPr lang="en-US" sz="1600" b="1" i="1" spc="300" dirty="0" smtClean="0">
                <a:solidFill>
                  <a:schemeClr val="tx2">
                    <a:lumMod val="50000"/>
                    <a:lumOff val="50000"/>
                  </a:schemeClr>
                </a:solidFill>
                <a:latin typeface="Adobe 仿宋 Std R" pitchFamily="18" charset="-122"/>
                <a:ea typeface="Adobe 仿宋 Std R" pitchFamily="18" charset="-122"/>
                <a:sym typeface="微软雅黑" panose="020B0503020204020204" pitchFamily="34" charset="-122"/>
              </a:rPr>
              <a:t>SSD/</a:t>
            </a:r>
            <a:r>
              <a:rPr lang="zh-CN" altLang="en-US" sz="1600" b="1" i="1" spc="300" dirty="0" smtClean="0">
                <a:solidFill>
                  <a:schemeClr val="tx2">
                    <a:lumMod val="50000"/>
                    <a:lumOff val="50000"/>
                  </a:schemeClr>
                </a:solidFill>
                <a:latin typeface="Adobe 仿宋 Std R" pitchFamily="18" charset="-122"/>
                <a:ea typeface="Adobe 仿宋 Std R" pitchFamily="18" charset="-122"/>
                <a:sym typeface="微软雅黑" panose="020B0503020204020204" pitchFamily="34" charset="-122"/>
              </a:rPr>
              <a:t>闪存已经成为了信息存储的主流方式，同时，对于更为先进的量子存储、</a:t>
            </a:r>
            <a:r>
              <a:rPr lang="en-US" sz="1600" b="1" i="1" spc="300" dirty="0" smtClean="0">
                <a:solidFill>
                  <a:schemeClr val="tx2">
                    <a:lumMod val="50000"/>
                    <a:lumOff val="50000"/>
                  </a:schemeClr>
                </a:solidFill>
                <a:latin typeface="Adobe 仿宋 Std R" pitchFamily="18" charset="-122"/>
                <a:ea typeface="Adobe 仿宋 Std R" pitchFamily="18" charset="-122"/>
                <a:sym typeface="微软雅黑" panose="020B0503020204020204" pitchFamily="34" charset="-122"/>
              </a:rPr>
              <a:t>DNA</a:t>
            </a:r>
            <a:r>
              <a:rPr lang="zh-CN" altLang="en-US" sz="1600" b="1" i="1" spc="300" dirty="0" smtClean="0">
                <a:solidFill>
                  <a:schemeClr val="tx2">
                    <a:lumMod val="50000"/>
                    <a:lumOff val="50000"/>
                  </a:schemeClr>
                </a:solidFill>
                <a:latin typeface="Adobe 仿宋 Std R" pitchFamily="18" charset="-122"/>
                <a:ea typeface="Adobe 仿宋 Std R" pitchFamily="18" charset="-122"/>
                <a:sym typeface="微软雅黑" panose="020B0503020204020204" pitchFamily="34" charset="-122"/>
              </a:rPr>
              <a:t>存储技术的探索也正在进行之中。在这样一个拥有着广阔前景的场景中，信息存储行业的发展步伐从未停歇，犹如一匹永不疲惫的骏马，跃跃欲试地奔向更加宽广的未来。</a:t>
            </a:r>
          </a:p>
          <a:p>
            <a:pPr indent="457200"/>
            <a:r>
              <a:rPr lang="zh-CN" altLang="en-US" sz="1600" b="1" i="1" spc="300" dirty="0" smtClean="0">
                <a:solidFill>
                  <a:schemeClr val="tx2">
                    <a:lumMod val="50000"/>
                    <a:lumOff val="50000"/>
                  </a:schemeClr>
                </a:solidFill>
                <a:latin typeface="Adobe 仿宋 Std R" pitchFamily="18" charset="-122"/>
                <a:ea typeface="Adobe 仿宋 Std R" pitchFamily="18" charset="-122"/>
                <a:sym typeface="微软雅黑" panose="020B0503020204020204" pitchFamily="34" charset="-122"/>
              </a:rPr>
              <a:t>信息存储，其脉络承载着人类文明的历史，也是科技发展的重要组成部分。在不断追求更加高效、安全、便捷的信息存储方式的同时，我们也在审视着人类文化的演进轨迹，继往开来</a:t>
            </a:r>
            <a:r>
              <a:rPr lang="zh-CN" altLang="en-US" sz="1600" b="1" spc="300" dirty="0" smtClean="0">
                <a:solidFill>
                  <a:schemeClr val="tx2">
                    <a:lumMod val="50000"/>
                    <a:lumOff val="50000"/>
                  </a:schemeClr>
                </a:solidFill>
                <a:latin typeface="Adobe 仿宋 Std R" pitchFamily="18" charset="-122"/>
                <a:ea typeface="Adobe 仿宋 Std R" pitchFamily="18" charset="-122"/>
                <a:sym typeface="微软雅黑" panose="020B0503020204020204" pitchFamily="34" charset="-122"/>
              </a:rPr>
              <a:t>。</a:t>
            </a:r>
          </a:p>
          <a:p>
            <a:endParaRPr lang="zh-CN" altLang="en-US" sz="1200" dirty="0"/>
          </a:p>
        </p:txBody>
      </p:sp>
      <p:sp>
        <p:nvSpPr>
          <p:cNvPr id="2"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pic>
        <p:nvPicPr>
          <p:cNvPr id="40" name="ECB019B1-382A-4266-B25C-5B523AA43C14-1" descr="C:/Users/86191/AppData/Local/Temp/wps.JroGxewps"/>
          <p:cNvPicPr/>
          <p:nvPr/>
        </p:nvPicPr>
        <p:blipFill>
          <a:blip r:embed="rId3"/>
          <a:stretch>
            <a:fillRect/>
          </a:stretch>
        </p:blipFill>
        <p:spPr>
          <a:xfrm>
            <a:off x="4935382" y="180444"/>
            <a:ext cx="6852229" cy="3911722"/>
          </a:xfrm>
          <a:prstGeom prst="rect">
            <a:avLst/>
          </a:prstGeom>
        </p:spPr>
      </p:pic>
    </p:spTree>
    <p:extLst>
      <p:ext uri="{BB962C8B-B14F-4D97-AF65-F5344CB8AC3E}">
        <p14:creationId xmlns:p14="http://schemas.microsoft.com/office/powerpoint/2010/main" xmlns="" val="32094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strVal val="#ppt_w*0.70"/>
                                          </p:val>
                                        </p:tav>
                                        <p:tav tm="100000">
                                          <p:val>
                                            <p:strVal val="#ppt_w"/>
                                          </p:val>
                                        </p:tav>
                                      </p:tavLst>
                                    </p:anim>
                                    <p:anim calcmode="lin" valueType="num">
                                      <p:cBhvr>
                                        <p:cTn id="8" dur="1000" fill="hold"/>
                                        <p:tgtEl>
                                          <p:spTgt spid="40"/>
                                        </p:tgtEl>
                                        <p:attrNameLst>
                                          <p:attrName>ppt_h</p:attrName>
                                        </p:attrNameLst>
                                      </p:cBhvr>
                                      <p:tavLst>
                                        <p:tav tm="0">
                                          <p:val>
                                            <p:strVal val="#ppt_h"/>
                                          </p:val>
                                        </p:tav>
                                        <p:tav tm="100000">
                                          <p:val>
                                            <p:strVal val="#ppt_h"/>
                                          </p:val>
                                        </p:tav>
                                      </p:tavLst>
                                    </p:anim>
                                    <p:animEffect transition="in" filter="fade">
                                      <p:cBhvr>
                                        <p:cTn id="9"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339A3FE9-FAF9-C640-A126-DB30FCB5B3F0}"/>
              </a:ext>
            </a:extLst>
          </p:cNvPr>
          <p:cNvSpPr txBox="1"/>
          <p:nvPr/>
        </p:nvSpPr>
        <p:spPr>
          <a:xfrm>
            <a:off x="6639207" y="630737"/>
            <a:ext cx="5435600" cy="2677656"/>
          </a:xfrm>
          <a:prstGeom prst="rect">
            <a:avLst/>
          </a:prstGeom>
          <a:noFill/>
        </p:spPr>
        <p:txBody>
          <a:bodyPr wrap="square" lIns="0" tIns="0" rIns="0" bIns="0" rtlCol="0">
            <a:spAutoFit/>
          </a:bodyPr>
          <a:lstStyle/>
          <a:p>
            <a:r>
              <a:rPr lang="zh-CN" altLang="en-US" sz="5400" b="1" dirty="0" smtClean="0">
                <a:solidFill>
                  <a:schemeClr val="tx2"/>
                </a:solidFill>
                <a:ea typeface="Open Sans SemiBold" panose="020B0606030504020204" pitchFamily="34" charset="0"/>
                <a:cs typeface="Open Sans SemiBold" panose="020B0606030504020204" pitchFamily="34" charset="0"/>
              </a:rPr>
              <a:t>磁芯存储及更早的存储方式</a:t>
            </a:r>
            <a:endParaRPr lang="vi-VN" sz="5400" b="1" dirty="0" smtClean="0">
              <a:solidFill>
                <a:schemeClr val="tx2"/>
              </a:solidFill>
              <a:ea typeface="Open Sans SemiBold" panose="020B0606030504020204" pitchFamily="34" charset="0"/>
              <a:cs typeface="Open Sans SemiBold" panose="020B0606030504020204" pitchFamily="34" charset="0"/>
            </a:endParaRPr>
          </a:p>
          <a:p>
            <a:endParaRPr lang="vi-VN" sz="6600" b="1" dirty="0">
              <a:solidFill>
                <a:schemeClr val="bg1">
                  <a:lumMod val="85000"/>
                </a:schemeClr>
              </a:solidFill>
              <a:ea typeface="Open Sans SemiBold" panose="020B0606030504020204" pitchFamily="34" charset="0"/>
              <a:cs typeface="Open Sans SemiBold" panose="020B0606030504020204" pitchFamily="34" charset="0"/>
            </a:endParaRPr>
          </a:p>
        </p:txBody>
      </p:sp>
      <p:sp>
        <p:nvSpPr>
          <p:cNvPr id="43" name="TextBox 4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59F345D6-3B14-3344-9A91-42B94498FC70}"/>
              </a:ext>
            </a:extLst>
          </p:cNvPr>
          <p:cNvSpPr txBox="1"/>
          <p:nvPr/>
        </p:nvSpPr>
        <p:spPr>
          <a:xfrm>
            <a:off x="2197672" y="4528979"/>
            <a:ext cx="2340705" cy="246221"/>
          </a:xfrm>
          <a:prstGeom prst="rect">
            <a:avLst/>
          </a:prstGeom>
          <a:noFill/>
        </p:spPr>
        <p:txBody>
          <a:bodyPr wrap="none" lIns="0" tIns="0" rIns="0" bIns="0" rtlCol="0">
            <a:spAutoFit/>
          </a:bodyPr>
          <a:lstStyle/>
          <a:p>
            <a:r>
              <a:rPr lang="zh-CN" altLang="en-US" sz="1600" dirty="0" smtClean="0"/>
              <a:t>打孔卡（</a:t>
            </a:r>
            <a:r>
              <a:rPr lang="en-US" sz="1600" dirty="0" err="1" smtClean="0"/>
              <a:t>PunchedCard</a:t>
            </a:r>
            <a:r>
              <a:rPr lang="zh-CN" altLang="en-US" sz="1600" dirty="0" smtClean="0"/>
              <a:t>）</a:t>
            </a:r>
            <a:endParaRPr lang="zh-CN" altLang="en-US" sz="1600" dirty="0"/>
          </a:p>
        </p:txBody>
      </p:sp>
      <p:sp>
        <p:nvSpPr>
          <p:cNvPr id="50" name="TextBox 49"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C9EBD9CB-FA9B-9443-A509-2DC4DCD7B3D8}"/>
              </a:ext>
            </a:extLst>
          </p:cNvPr>
          <p:cNvSpPr txBox="1"/>
          <p:nvPr/>
        </p:nvSpPr>
        <p:spPr>
          <a:xfrm>
            <a:off x="6885991" y="2743438"/>
            <a:ext cx="4880889" cy="3806170"/>
          </a:xfrm>
          <a:prstGeom prst="rect">
            <a:avLst/>
          </a:prstGeom>
          <a:noFill/>
        </p:spPr>
        <p:txBody>
          <a:bodyPr wrap="square" lIns="0" tIns="0" rIns="0" bIns="0" rtlCol="0">
            <a:spAutoFit/>
          </a:bodyPr>
          <a:lstStyle/>
          <a:p>
            <a:pPr>
              <a:lnSpc>
                <a:spcPts val="2800"/>
              </a:lnSpc>
            </a:pPr>
            <a:r>
              <a:rPr lang="vi-VN" dirty="0">
                <a:ea typeface="Open Sans" panose="020B0606030504020204" pitchFamily="34" charset="0"/>
                <a:cs typeface="Open Sans" panose="020B0606030504020204" pitchFamily="34" charset="0"/>
              </a:rPr>
              <a:t>Check your website’s SEO Score For </a:t>
            </a:r>
            <a:r>
              <a:rPr lang="vi-VN" dirty="0" smtClean="0">
                <a:ea typeface="Open Sans" panose="020B0606030504020204" pitchFamily="34" charset="0"/>
                <a:cs typeface="Open Sans" panose="020B0606030504020204" pitchFamily="34" charset="0"/>
              </a:rPr>
              <a:t>F</a:t>
            </a:r>
            <a:r>
              <a:rPr lang="zh-CN" altLang="en-US" dirty="0" smtClean="0"/>
              <a:t>在</a:t>
            </a:r>
            <a:r>
              <a:rPr lang="en-US" dirty="0" smtClean="0"/>
              <a:t>20</a:t>
            </a:r>
            <a:r>
              <a:rPr lang="zh-CN" altLang="en-US" dirty="0" smtClean="0"/>
              <a:t>世纪</a:t>
            </a:r>
            <a:r>
              <a:rPr lang="en-US" dirty="0" smtClean="0"/>
              <a:t>40</a:t>
            </a:r>
            <a:r>
              <a:rPr lang="zh-CN" altLang="en-US" dirty="0" smtClean="0"/>
              <a:t>年代数字计算机出现之前，穿孔卡片用于将数据存储和输入到各种机械系统中，从织布机到自动钢琴，尤其是数据制表机。</a:t>
            </a:r>
            <a:r>
              <a:rPr lang="en-US" dirty="0" smtClean="0"/>
              <a:t>20</a:t>
            </a:r>
            <a:r>
              <a:rPr lang="zh-CN" altLang="en-US" dirty="0" smtClean="0"/>
              <a:t>世纪</a:t>
            </a:r>
            <a:r>
              <a:rPr lang="en-US" dirty="0" smtClean="0"/>
              <a:t>20</a:t>
            </a:r>
            <a:r>
              <a:rPr lang="zh-CN" altLang="en-US" dirty="0" smtClean="0"/>
              <a:t>年代和</a:t>
            </a:r>
            <a:r>
              <a:rPr lang="en-US" dirty="0" smtClean="0"/>
              <a:t>30</a:t>
            </a:r>
            <a:r>
              <a:rPr lang="zh-CN" altLang="en-US" dirty="0" smtClean="0"/>
              <a:t>年代，</a:t>
            </a:r>
            <a:r>
              <a:rPr lang="en-US" dirty="0" smtClean="0"/>
              <a:t>IBM</a:t>
            </a:r>
            <a:r>
              <a:rPr lang="zh-CN" altLang="en-US" dirty="0" smtClean="0"/>
              <a:t>专门生产制表机和穿孔卡片。这些机器和卡片允许像美国政府这样的机构处理大量的就业和社会保障数据，以及人口普查结果。到</a:t>
            </a:r>
            <a:r>
              <a:rPr lang="en-US" dirty="0" smtClean="0"/>
              <a:t>1937</a:t>
            </a:r>
            <a:r>
              <a:rPr lang="zh-CN" altLang="en-US" dirty="0" smtClean="0"/>
              <a:t>年，</a:t>
            </a:r>
            <a:r>
              <a:rPr lang="en-US" dirty="0" smtClean="0"/>
              <a:t>IBM</a:t>
            </a:r>
            <a:r>
              <a:rPr lang="zh-CN" altLang="en-US" dirty="0" smtClean="0"/>
              <a:t>每天生产</a:t>
            </a:r>
            <a:r>
              <a:rPr lang="en-US" dirty="0" smtClean="0"/>
              <a:t>1000</a:t>
            </a:r>
            <a:r>
              <a:rPr lang="zh-CN" altLang="en-US" dirty="0" smtClean="0"/>
              <a:t>万张穿孔卡片</a:t>
            </a:r>
            <a:r>
              <a:rPr lang="en-US" altLang="zh-CN" dirty="0" smtClean="0"/>
              <a:t>——</a:t>
            </a:r>
            <a:r>
              <a:rPr lang="zh-CN" altLang="en-US" dirty="0" smtClean="0"/>
              <a:t>但考虑到它们是直到</a:t>
            </a:r>
            <a:r>
              <a:rPr lang="en-US" dirty="0" smtClean="0"/>
              <a:t>1950</a:t>
            </a:r>
            <a:r>
              <a:rPr lang="zh-CN" altLang="en-US" dirty="0" smtClean="0"/>
              <a:t>年代的每台机器和计算机的独家存储介质，这就不足为奇了。</a:t>
            </a:r>
          </a:p>
          <a:p>
            <a:endParaRPr lang="vi-VN" sz="1400" dirty="0">
              <a:ea typeface="Open Sans" panose="020B0606030504020204" pitchFamily="34" charset="0"/>
              <a:cs typeface="Open Sans" panose="020B0606030504020204" pitchFamily="34" charset="0"/>
            </a:endParaRPr>
          </a:p>
        </p:txBody>
      </p:sp>
      <p:sp>
        <p:nvSpPr>
          <p:cNvPr id="6"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pic>
        <p:nvPicPr>
          <p:cNvPr id="51" name="图片 50"/>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516048" y="1141000"/>
            <a:ext cx="5812323" cy="3258983"/>
          </a:xfrm>
          <a:prstGeom prst="rect">
            <a:avLst/>
          </a:prstGeom>
          <a:noFill/>
          <a:ln>
            <a:noFill/>
          </a:ln>
        </p:spPr>
      </p:pic>
      <p:sp>
        <p:nvSpPr>
          <p:cNvPr id="52" name="矩形 51"/>
          <p:cNvSpPr/>
          <p:nvPr/>
        </p:nvSpPr>
        <p:spPr>
          <a:xfrm>
            <a:off x="211494" y="5160029"/>
            <a:ext cx="6096000" cy="923330"/>
          </a:xfrm>
          <a:prstGeom prst="rect">
            <a:avLst/>
          </a:prstGeom>
        </p:spPr>
        <p:txBody>
          <a:bodyPr>
            <a:spAutoFit/>
          </a:bodyPr>
          <a:lstStyle/>
          <a:p>
            <a:r>
              <a:rPr lang="zh-CN" altLang="en-US" dirty="0" smtClean="0"/>
              <a:t>标准的</a:t>
            </a:r>
            <a:r>
              <a:rPr lang="en-US" dirty="0" smtClean="0"/>
              <a:t>80</a:t>
            </a:r>
            <a:r>
              <a:rPr lang="zh-CN" altLang="en-US" dirty="0" smtClean="0"/>
              <a:t>列穿孔卡片（如上图所示）可存储约</a:t>
            </a:r>
            <a:r>
              <a:rPr lang="en-US" dirty="0" smtClean="0"/>
              <a:t>70</a:t>
            </a:r>
            <a:r>
              <a:rPr lang="zh-CN" altLang="en-US" dirty="0" smtClean="0"/>
              <a:t>个字节的数据，因此每天生产的</a:t>
            </a:r>
            <a:r>
              <a:rPr lang="en-US" dirty="0" smtClean="0"/>
              <a:t>1000</a:t>
            </a:r>
            <a:r>
              <a:rPr lang="zh-CN" altLang="en-US" dirty="0" smtClean="0"/>
              <a:t>万张卡片代表大约</a:t>
            </a:r>
            <a:r>
              <a:rPr lang="en-US" dirty="0" smtClean="0"/>
              <a:t>670MB</a:t>
            </a:r>
            <a:r>
              <a:rPr lang="zh-CN" altLang="en-US" dirty="0" smtClean="0"/>
              <a:t>的数据。</a:t>
            </a:r>
          </a:p>
        </p:txBody>
      </p:sp>
    </p:spTree>
    <p:extLst>
      <p:ext uri="{BB962C8B-B14F-4D97-AF65-F5344CB8AC3E}">
        <p14:creationId xmlns:p14="http://schemas.microsoft.com/office/powerpoint/2010/main" xmlns="" val="2083482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2" name="Circle"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2217863" y="-604689"/>
            <a:ext cx="8067378" cy="8067378"/>
          </a:xfrm>
          <a:prstGeom prst="ellipse">
            <a:avLst/>
          </a:prstGeom>
          <a:ln w="25400">
            <a:solidFill>
              <a:srgbClr val="E4E4E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23" name="Circle"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1827968" y="-214794"/>
            <a:ext cx="7287589" cy="7287588"/>
          </a:xfrm>
          <a:prstGeom prst="ellipse">
            <a:avLst/>
          </a:prstGeom>
          <a:ln w="25400">
            <a:solidFill>
              <a:srgbClr val="E4E4E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24" name="Circle"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1413258" y="199916"/>
            <a:ext cx="6458169" cy="6458169"/>
          </a:xfrm>
          <a:prstGeom prst="ellipse">
            <a:avLst/>
          </a:prstGeom>
          <a:ln w="25400">
            <a:solidFill>
              <a:srgbClr val="E4E4E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25" name="Circle"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5321300" y="1866900"/>
            <a:ext cx="635000" cy="635000"/>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26" name="Circle"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5613474" y="2996718"/>
            <a:ext cx="431652" cy="431652"/>
          </a:xfrm>
          <a:prstGeom prst="ellipse">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27" name="Circle"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5643364" y="3914583"/>
            <a:ext cx="321072" cy="321073"/>
          </a:xfrm>
          <a:prstGeom prst="ellipse">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28" name="Circle"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5452864" y="4715204"/>
            <a:ext cx="257052" cy="257052"/>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29" name="Circle"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5200402" y="5403708"/>
            <a:ext cx="163910" cy="163910"/>
          </a:xfrm>
          <a:prstGeom prst="ellipse">
            <a:avLst/>
          </a:prstGeom>
          <a:solidFill>
            <a:srgbClr val="E4E4E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30" name="Circle"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4762500" y="738915"/>
            <a:ext cx="772518" cy="772518"/>
          </a:xfrm>
          <a:prstGeom prst="ellipse">
            <a:avLst/>
          </a:prstGeom>
          <a:solidFill>
            <a:srgbClr val="E4E4E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31" name="Graphic 209"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5535920" y="2046371"/>
            <a:ext cx="231295" cy="231546"/>
          </a:xfrm>
          <a:custGeom>
            <a:avLst/>
            <a:gdLst/>
            <a:ahLst/>
            <a:cxnLst>
              <a:cxn ang="0">
                <a:pos x="wd2" y="hd2"/>
              </a:cxn>
              <a:cxn ang="5400000">
                <a:pos x="wd2" y="hd2"/>
              </a:cxn>
              <a:cxn ang="10800000">
                <a:pos x="wd2" y="hd2"/>
              </a:cxn>
              <a:cxn ang="16200000">
                <a:pos x="wd2" y="hd2"/>
              </a:cxn>
            </a:cxnLst>
            <a:rect l="0" t="0" r="r" b="b"/>
            <a:pathLst>
              <a:path w="21568" h="21563" extrusionOk="0">
                <a:moveTo>
                  <a:pt x="20894" y="20217"/>
                </a:moveTo>
                <a:lnTo>
                  <a:pt x="20220" y="20217"/>
                </a:lnTo>
                <a:lnTo>
                  <a:pt x="20220" y="7784"/>
                </a:lnTo>
                <a:lnTo>
                  <a:pt x="20523" y="7986"/>
                </a:lnTo>
                <a:cubicBezTo>
                  <a:pt x="20633" y="8060"/>
                  <a:pt x="20762" y="8100"/>
                  <a:pt x="20894" y="8101"/>
                </a:cubicBezTo>
                <a:cubicBezTo>
                  <a:pt x="21266" y="8098"/>
                  <a:pt x="21566" y="7794"/>
                  <a:pt x="21563" y="7422"/>
                </a:cubicBezTo>
                <a:cubicBezTo>
                  <a:pt x="21561" y="7200"/>
                  <a:pt x="21449" y="6993"/>
                  <a:pt x="21265" y="6869"/>
                </a:cubicBezTo>
                <a:lnTo>
                  <a:pt x="18198" y="4823"/>
                </a:lnTo>
                <a:lnTo>
                  <a:pt x="18198" y="1370"/>
                </a:lnTo>
                <a:cubicBezTo>
                  <a:pt x="18198" y="998"/>
                  <a:pt x="17896" y="697"/>
                  <a:pt x="17524" y="697"/>
                </a:cubicBezTo>
                <a:lnTo>
                  <a:pt x="14828" y="697"/>
                </a:lnTo>
                <a:cubicBezTo>
                  <a:pt x="14456" y="697"/>
                  <a:pt x="14154" y="998"/>
                  <a:pt x="14154" y="1370"/>
                </a:cubicBezTo>
                <a:lnTo>
                  <a:pt x="14154" y="2130"/>
                </a:lnTo>
                <a:lnTo>
                  <a:pt x="11155" y="111"/>
                </a:lnTo>
                <a:cubicBezTo>
                  <a:pt x="10930" y="-37"/>
                  <a:pt x="10638" y="-37"/>
                  <a:pt x="10413" y="111"/>
                </a:cubicBezTo>
                <a:lnTo>
                  <a:pt x="304" y="6842"/>
                </a:lnTo>
                <a:cubicBezTo>
                  <a:pt x="14" y="7075"/>
                  <a:pt x="-32" y="7499"/>
                  <a:pt x="201" y="7788"/>
                </a:cubicBezTo>
                <a:cubicBezTo>
                  <a:pt x="405" y="8041"/>
                  <a:pt x="759" y="8112"/>
                  <a:pt x="1045" y="7959"/>
                </a:cubicBezTo>
                <a:lnTo>
                  <a:pt x="1348" y="7757"/>
                </a:lnTo>
                <a:lnTo>
                  <a:pt x="1348" y="20217"/>
                </a:lnTo>
                <a:lnTo>
                  <a:pt x="674" y="20217"/>
                </a:lnTo>
                <a:cubicBezTo>
                  <a:pt x="302" y="20217"/>
                  <a:pt x="0" y="20518"/>
                  <a:pt x="0" y="20890"/>
                </a:cubicBezTo>
                <a:cubicBezTo>
                  <a:pt x="0" y="21262"/>
                  <a:pt x="302" y="21563"/>
                  <a:pt x="674" y="21563"/>
                </a:cubicBezTo>
                <a:lnTo>
                  <a:pt x="20894" y="21563"/>
                </a:lnTo>
                <a:cubicBezTo>
                  <a:pt x="21266" y="21563"/>
                  <a:pt x="21568" y="21262"/>
                  <a:pt x="21568" y="20890"/>
                </a:cubicBezTo>
                <a:cubicBezTo>
                  <a:pt x="21568" y="20518"/>
                  <a:pt x="21266" y="20217"/>
                  <a:pt x="20894" y="20217"/>
                </a:cubicBezTo>
                <a:close/>
                <a:moveTo>
                  <a:pt x="9146" y="8841"/>
                </a:moveTo>
                <a:lnTo>
                  <a:pt x="10211" y="8309"/>
                </a:lnTo>
                <a:cubicBezTo>
                  <a:pt x="9537" y="7993"/>
                  <a:pt x="9248" y="7192"/>
                  <a:pt x="9564" y="6519"/>
                </a:cubicBezTo>
                <a:cubicBezTo>
                  <a:pt x="9880" y="5846"/>
                  <a:pt x="10683" y="5556"/>
                  <a:pt x="11357" y="5872"/>
                </a:cubicBezTo>
                <a:cubicBezTo>
                  <a:pt x="12031" y="6188"/>
                  <a:pt x="12321" y="6990"/>
                  <a:pt x="12004" y="7663"/>
                </a:cubicBezTo>
                <a:cubicBezTo>
                  <a:pt x="11871" y="7947"/>
                  <a:pt x="11642" y="8176"/>
                  <a:pt x="11357" y="8309"/>
                </a:cubicBezTo>
                <a:lnTo>
                  <a:pt x="12435" y="8848"/>
                </a:lnTo>
                <a:lnTo>
                  <a:pt x="12530" y="8902"/>
                </a:lnTo>
                <a:cubicBezTo>
                  <a:pt x="14089" y="10077"/>
                  <a:pt x="15150" y="11795"/>
                  <a:pt x="15502" y="13714"/>
                </a:cubicBezTo>
                <a:cubicBezTo>
                  <a:pt x="15576" y="14079"/>
                  <a:pt x="15340" y="14434"/>
                  <a:pt x="14975" y="14508"/>
                </a:cubicBezTo>
                <a:cubicBezTo>
                  <a:pt x="14973" y="14508"/>
                  <a:pt x="14971" y="14508"/>
                  <a:pt x="14970" y="14509"/>
                </a:cubicBezTo>
                <a:lnTo>
                  <a:pt x="14835" y="14509"/>
                </a:lnTo>
                <a:cubicBezTo>
                  <a:pt x="14507" y="14515"/>
                  <a:pt x="14223" y="14285"/>
                  <a:pt x="14161" y="13964"/>
                </a:cubicBezTo>
                <a:cubicBezTo>
                  <a:pt x="13957" y="12884"/>
                  <a:pt x="13494" y="11871"/>
                  <a:pt x="12813" y="11009"/>
                </a:cubicBezTo>
                <a:lnTo>
                  <a:pt x="12813" y="19544"/>
                </a:lnTo>
                <a:cubicBezTo>
                  <a:pt x="12813" y="19915"/>
                  <a:pt x="12511" y="20217"/>
                  <a:pt x="12139" y="20217"/>
                </a:cubicBezTo>
                <a:cubicBezTo>
                  <a:pt x="11767" y="20217"/>
                  <a:pt x="11465" y="19915"/>
                  <a:pt x="11465" y="19544"/>
                </a:cubicBezTo>
                <a:lnTo>
                  <a:pt x="11465" y="15505"/>
                </a:lnTo>
                <a:lnTo>
                  <a:pt x="10110" y="15505"/>
                </a:lnTo>
                <a:lnTo>
                  <a:pt x="10110" y="19544"/>
                </a:lnTo>
                <a:cubicBezTo>
                  <a:pt x="10110" y="19915"/>
                  <a:pt x="9808" y="20217"/>
                  <a:pt x="9436" y="20217"/>
                </a:cubicBezTo>
                <a:cubicBezTo>
                  <a:pt x="9064" y="20217"/>
                  <a:pt x="8762" y="19915"/>
                  <a:pt x="8762" y="19544"/>
                </a:cubicBezTo>
                <a:lnTo>
                  <a:pt x="8762" y="12240"/>
                </a:lnTo>
                <a:cubicBezTo>
                  <a:pt x="8494" y="12657"/>
                  <a:pt x="8202" y="13057"/>
                  <a:pt x="7886" y="13439"/>
                </a:cubicBezTo>
                <a:cubicBezTo>
                  <a:pt x="7666" y="13712"/>
                  <a:pt x="7410" y="13954"/>
                  <a:pt x="7124" y="14159"/>
                </a:cubicBezTo>
                <a:cubicBezTo>
                  <a:pt x="7014" y="14236"/>
                  <a:pt x="6882" y="14278"/>
                  <a:pt x="6747" y="14280"/>
                </a:cubicBezTo>
                <a:cubicBezTo>
                  <a:pt x="6375" y="14279"/>
                  <a:pt x="6074" y="13977"/>
                  <a:pt x="6075" y="13605"/>
                </a:cubicBezTo>
                <a:cubicBezTo>
                  <a:pt x="6075" y="13386"/>
                  <a:pt x="6183" y="13180"/>
                  <a:pt x="6363" y="13055"/>
                </a:cubicBezTo>
                <a:cubicBezTo>
                  <a:pt x="6548" y="12916"/>
                  <a:pt x="6714" y="12753"/>
                  <a:pt x="6855" y="12570"/>
                </a:cubicBezTo>
                <a:cubicBezTo>
                  <a:pt x="7691" y="11567"/>
                  <a:pt x="8350" y="10429"/>
                  <a:pt x="8803" y="9205"/>
                </a:cubicBezTo>
                <a:cubicBezTo>
                  <a:pt x="8866" y="9044"/>
                  <a:pt x="8989" y="8914"/>
                  <a:pt x="9146" y="8841"/>
                </a:cubicBezTo>
                <a:close/>
              </a:path>
            </a:pathLst>
          </a:custGeom>
          <a:solidFill>
            <a:srgbClr val="FFFFFF"/>
          </a:solidFill>
          <a:ln w="12700">
            <a:miter lim="400000"/>
          </a:ln>
        </p:spPr>
        <p:txBody>
          <a:bodyPr lIns="22860" rIns="22860" anchor="ctr"/>
          <a:lstStyle/>
          <a:p>
            <a:pPr>
              <a:defRPr sz="3200" b="0">
                <a:solidFill>
                  <a:srgbClr val="FFFFFF"/>
                </a:solidFill>
                <a:latin typeface="+mn-lt"/>
                <a:ea typeface="+mn-ea"/>
                <a:cs typeface="+mn-cs"/>
                <a:sym typeface="Helvetica Neue Medium"/>
              </a:defRPr>
            </a:pPr>
            <a:endParaRPr sz="1600"/>
          </a:p>
        </p:txBody>
      </p:sp>
      <p:sp>
        <p:nvSpPr>
          <p:cNvPr id="8132" name="Graphic 25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5779670" y="3109461"/>
            <a:ext cx="118398" cy="189437"/>
          </a:xfrm>
          <a:custGeom>
            <a:avLst/>
            <a:gdLst/>
            <a:ahLst/>
            <a:cxnLst>
              <a:cxn ang="0">
                <a:pos x="wd2" y="hd2"/>
              </a:cxn>
              <a:cxn ang="5400000">
                <a:pos x="wd2" y="hd2"/>
              </a:cxn>
              <a:cxn ang="10800000">
                <a:pos x="wd2" y="hd2"/>
              </a:cxn>
              <a:cxn ang="16200000">
                <a:pos x="wd2" y="hd2"/>
              </a:cxn>
            </a:cxnLst>
            <a:rect l="0" t="0" r="r" b="b"/>
            <a:pathLst>
              <a:path w="21600" h="21600" extrusionOk="0">
                <a:moveTo>
                  <a:pt x="19440" y="11475"/>
                </a:moveTo>
                <a:lnTo>
                  <a:pt x="19440" y="19238"/>
                </a:lnTo>
                <a:cubicBezTo>
                  <a:pt x="19440" y="20542"/>
                  <a:pt x="17748" y="21600"/>
                  <a:pt x="15660" y="21600"/>
                </a:cubicBezTo>
                <a:lnTo>
                  <a:pt x="3780" y="21600"/>
                </a:lnTo>
                <a:cubicBezTo>
                  <a:pt x="1692" y="21600"/>
                  <a:pt x="0" y="20542"/>
                  <a:pt x="0" y="19238"/>
                </a:cubicBezTo>
                <a:lnTo>
                  <a:pt x="0" y="11475"/>
                </a:lnTo>
                <a:cubicBezTo>
                  <a:pt x="0" y="9611"/>
                  <a:pt x="2418" y="8100"/>
                  <a:pt x="5400" y="8100"/>
                </a:cubicBezTo>
                <a:lnTo>
                  <a:pt x="14040" y="8100"/>
                </a:lnTo>
                <a:cubicBezTo>
                  <a:pt x="17022" y="8100"/>
                  <a:pt x="19440" y="9611"/>
                  <a:pt x="19440" y="11475"/>
                </a:cubicBezTo>
                <a:close/>
                <a:moveTo>
                  <a:pt x="14040" y="14175"/>
                </a:moveTo>
                <a:lnTo>
                  <a:pt x="10800" y="14175"/>
                </a:lnTo>
                <a:lnTo>
                  <a:pt x="10800" y="12150"/>
                </a:lnTo>
                <a:cubicBezTo>
                  <a:pt x="10800" y="11777"/>
                  <a:pt x="10317" y="11475"/>
                  <a:pt x="9720" y="11475"/>
                </a:cubicBezTo>
                <a:cubicBezTo>
                  <a:pt x="9123" y="11475"/>
                  <a:pt x="8640" y="11777"/>
                  <a:pt x="8640" y="12150"/>
                </a:cubicBezTo>
                <a:lnTo>
                  <a:pt x="8640" y="14175"/>
                </a:lnTo>
                <a:lnTo>
                  <a:pt x="5400" y="14175"/>
                </a:lnTo>
                <a:cubicBezTo>
                  <a:pt x="4803" y="14175"/>
                  <a:pt x="4320" y="14477"/>
                  <a:pt x="4320" y="14850"/>
                </a:cubicBezTo>
                <a:cubicBezTo>
                  <a:pt x="4320" y="15223"/>
                  <a:pt x="4803" y="15525"/>
                  <a:pt x="5400" y="15525"/>
                </a:cubicBezTo>
                <a:lnTo>
                  <a:pt x="8640" y="15525"/>
                </a:lnTo>
                <a:lnTo>
                  <a:pt x="8640" y="17550"/>
                </a:lnTo>
                <a:cubicBezTo>
                  <a:pt x="8640" y="17923"/>
                  <a:pt x="9123" y="18225"/>
                  <a:pt x="9720" y="18225"/>
                </a:cubicBezTo>
                <a:cubicBezTo>
                  <a:pt x="10317" y="18225"/>
                  <a:pt x="10800" y="17923"/>
                  <a:pt x="10800" y="17550"/>
                </a:cubicBezTo>
                <a:lnTo>
                  <a:pt x="10800" y="15525"/>
                </a:lnTo>
                <a:lnTo>
                  <a:pt x="14040" y="15525"/>
                </a:lnTo>
                <a:cubicBezTo>
                  <a:pt x="14637" y="15525"/>
                  <a:pt x="15120" y="15223"/>
                  <a:pt x="15120" y="14850"/>
                </a:cubicBezTo>
                <a:cubicBezTo>
                  <a:pt x="15120" y="14477"/>
                  <a:pt x="14637" y="14175"/>
                  <a:pt x="14040" y="14175"/>
                </a:cubicBezTo>
                <a:close/>
                <a:moveTo>
                  <a:pt x="3240" y="1350"/>
                </a:moveTo>
                <a:lnTo>
                  <a:pt x="6480" y="1350"/>
                </a:lnTo>
                <a:lnTo>
                  <a:pt x="6480" y="2700"/>
                </a:lnTo>
                <a:lnTo>
                  <a:pt x="5400" y="2700"/>
                </a:lnTo>
                <a:cubicBezTo>
                  <a:pt x="4803" y="2700"/>
                  <a:pt x="4320" y="3002"/>
                  <a:pt x="4320" y="3375"/>
                </a:cubicBezTo>
                <a:lnTo>
                  <a:pt x="4320" y="6804"/>
                </a:lnTo>
                <a:cubicBezTo>
                  <a:pt x="4677" y="6769"/>
                  <a:pt x="5038" y="6751"/>
                  <a:pt x="5400" y="6750"/>
                </a:cubicBezTo>
                <a:lnTo>
                  <a:pt x="14040" y="6750"/>
                </a:lnTo>
                <a:cubicBezTo>
                  <a:pt x="14402" y="6751"/>
                  <a:pt x="14763" y="6769"/>
                  <a:pt x="15120" y="6804"/>
                </a:cubicBezTo>
                <a:lnTo>
                  <a:pt x="15120" y="3375"/>
                </a:lnTo>
                <a:cubicBezTo>
                  <a:pt x="15120" y="3002"/>
                  <a:pt x="14637" y="2700"/>
                  <a:pt x="14040" y="2700"/>
                </a:cubicBezTo>
                <a:lnTo>
                  <a:pt x="12960" y="2700"/>
                </a:lnTo>
                <a:lnTo>
                  <a:pt x="12960" y="1350"/>
                </a:lnTo>
                <a:lnTo>
                  <a:pt x="17280" y="1350"/>
                </a:lnTo>
                <a:cubicBezTo>
                  <a:pt x="18473" y="1350"/>
                  <a:pt x="19440" y="1954"/>
                  <a:pt x="19440" y="2700"/>
                </a:cubicBezTo>
                <a:cubicBezTo>
                  <a:pt x="19440" y="3073"/>
                  <a:pt x="19924" y="3375"/>
                  <a:pt x="20520" y="3375"/>
                </a:cubicBezTo>
                <a:cubicBezTo>
                  <a:pt x="21117" y="3375"/>
                  <a:pt x="21600" y="3073"/>
                  <a:pt x="21600" y="2700"/>
                </a:cubicBezTo>
                <a:cubicBezTo>
                  <a:pt x="21600" y="1209"/>
                  <a:pt x="19666" y="0"/>
                  <a:pt x="17280" y="0"/>
                </a:cubicBezTo>
                <a:lnTo>
                  <a:pt x="3240" y="0"/>
                </a:lnTo>
                <a:cubicBezTo>
                  <a:pt x="2643" y="0"/>
                  <a:pt x="2160" y="302"/>
                  <a:pt x="2160" y="675"/>
                </a:cubicBezTo>
                <a:cubicBezTo>
                  <a:pt x="2160" y="1048"/>
                  <a:pt x="2643" y="1350"/>
                  <a:pt x="3240" y="1350"/>
                </a:cubicBezTo>
                <a:close/>
              </a:path>
            </a:pathLst>
          </a:custGeom>
          <a:solidFill>
            <a:srgbClr val="FFFFFF"/>
          </a:solidFill>
          <a:ln w="12700">
            <a:miter lim="400000"/>
          </a:ln>
        </p:spPr>
        <p:txBody>
          <a:bodyPr lIns="22860" rIns="22860" anchor="ctr"/>
          <a:lstStyle/>
          <a:p>
            <a:pPr>
              <a:defRPr sz="3200" b="0">
                <a:solidFill>
                  <a:srgbClr val="FFFFFF"/>
                </a:solidFill>
                <a:latin typeface="+mn-lt"/>
                <a:ea typeface="+mn-ea"/>
                <a:cs typeface="+mn-cs"/>
                <a:sym typeface="Helvetica Neue Medium"/>
              </a:defRPr>
            </a:pPr>
            <a:endParaRPr sz="1600"/>
          </a:p>
        </p:txBody>
      </p:sp>
      <p:sp>
        <p:nvSpPr>
          <p:cNvPr id="8133" name="Graphic 14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5516395" y="4767164"/>
            <a:ext cx="142163" cy="142163"/>
          </a:xfrm>
          <a:custGeom>
            <a:avLst/>
            <a:gdLst/>
            <a:ahLst/>
            <a:cxnLst>
              <a:cxn ang="0">
                <a:pos x="wd2" y="hd2"/>
              </a:cxn>
              <a:cxn ang="5400000">
                <a:pos x="wd2" y="hd2"/>
              </a:cxn>
              <a:cxn ang="10800000">
                <a:pos x="wd2" y="hd2"/>
              </a:cxn>
              <a:cxn ang="16200000">
                <a:pos x="wd2" y="hd2"/>
              </a:cxn>
            </a:cxnLst>
            <a:rect l="0" t="0" r="r" b="b"/>
            <a:pathLst>
              <a:path w="21468" h="21462" extrusionOk="0">
                <a:moveTo>
                  <a:pt x="17669" y="7490"/>
                </a:moveTo>
                <a:lnTo>
                  <a:pt x="19434" y="5726"/>
                </a:lnTo>
                <a:lnTo>
                  <a:pt x="20331" y="6624"/>
                </a:lnTo>
                <a:cubicBezTo>
                  <a:pt x="20598" y="6881"/>
                  <a:pt x="21023" y="6874"/>
                  <a:pt x="21280" y="6607"/>
                </a:cubicBezTo>
                <a:cubicBezTo>
                  <a:pt x="21531" y="6347"/>
                  <a:pt x="21531" y="5935"/>
                  <a:pt x="21280" y="5675"/>
                </a:cubicBezTo>
                <a:lnTo>
                  <a:pt x="15791" y="188"/>
                </a:lnTo>
                <a:cubicBezTo>
                  <a:pt x="15524" y="-69"/>
                  <a:pt x="15100" y="-62"/>
                  <a:pt x="14842" y="205"/>
                </a:cubicBezTo>
                <a:cubicBezTo>
                  <a:pt x="14591" y="465"/>
                  <a:pt x="14591" y="877"/>
                  <a:pt x="14842" y="1137"/>
                </a:cubicBezTo>
                <a:lnTo>
                  <a:pt x="15740" y="2034"/>
                </a:lnTo>
                <a:lnTo>
                  <a:pt x="13976" y="3798"/>
                </a:lnTo>
                <a:close/>
                <a:moveTo>
                  <a:pt x="11674" y="3390"/>
                </a:moveTo>
                <a:cubicBezTo>
                  <a:pt x="11408" y="3132"/>
                  <a:pt x="10983" y="3140"/>
                  <a:pt x="10726" y="3406"/>
                </a:cubicBezTo>
                <a:cubicBezTo>
                  <a:pt x="10475" y="3666"/>
                  <a:pt x="10475" y="4078"/>
                  <a:pt x="10726" y="4338"/>
                </a:cubicBezTo>
                <a:lnTo>
                  <a:pt x="11166" y="4778"/>
                </a:lnTo>
                <a:lnTo>
                  <a:pt x="3369" y="12573"/>
                </a:lnTo>
                <a:cubicBezTo>
                  <a:pt x="3200" y="12742"/>
                  <a:pt x="3134" y="12988"/>
                  <a:pt x="3194" y="13218"/>
                </a:cubicBezTo>
                <a:lnTo>
                  <a:pt x="4049" y="16466"/>
                </a:lnTo>
                <a:lnTo>
                  <a:pt x="205" y="20309"/>
                </a:lnTo>
                <a:cubicBezTo>
                  <a:pt x="-62" y="20566"/>
                  <a:pt x="-69" y="20991"/>
                  <a:pt x="188" y="21257"/>
                </a:cubicBezTo>
                <a:cubicBezTo>
                  <a:pt x="446" y="21524"/>
                  <a:pt x="871" y="21531"/>
                  <a:pt x="1137" y="21274"/>
                </a:cubicBezTo>
                <a:cubicBezTo>
                  <a:pt x="1143" y="21268"/>
                  <a:pt x="1148" y="21263"/>
                  <a:pt x="1154" y="21257"/>
                </a:cubicBezTo>
                <a:lnTo>
                  <a:pt x="4998" y="17413"/>
                </a:lnTo>
                <a:lnTo>
                  <a:pt x="8246" y="18269"/>
                </a:lnTo>
                <a:cubicBezTo>
                  <a:pt x="8302" y="18283"/>
                  <a:pt x="8359" y="18291"/>
                  <a:pt x="8416" y="18291"/>
                </a:cubicBezTo>
                <a:cubicBezTo>
                  <a:pt x="8594" y="18291"/>
                  <a:pt x="8765" y="18220"/>
                  <a:pt x="8891" y="18094"/>
                </a:cubicBezTo>
                <a:lnTo>
                  <a:pt x="16689" y="10300"/>
                </a:lnTo>
                <a:lnTo>
                  <a:pt x="17129" y="10740"/>
                </a:lnTo>
                <a:cubicBezTo>
                  <a:pt x="17396" y="10997"/>
                  <a:pt x="17820" y="10989"/>
                  <a:pt x="18078" y="10723"/>
                </a:cubicBezTo>
                <a:cubicBezTo>
                  <a:pt x="18329" y="10463"/>
                  <a:pt x="18329" y="10051"/>
                  <a:pt x="18078" y="9791"/>
                </a:cubicBezTo>
                <a:close/>
                <a:moveTo>
                  <a:pt x="12115" y="12976"/>
                </a:moveTo>
                <a:lnTo>
                  <a:pt x="8492" y="9354"/>
                </a:lnTo>
                <a:lnTo>
                  <a:pt x="9834" y="8012"/>
                </a:lnTo>
                <a:lnTo>
                  <a:pt x="10726" y="8912"/>
                </a:lnTo>
                <a:cubicBezTo>
                  <a:pt x="10992" y="9169"/>
                  <a:pt x="11417" y="9162"/>
                  <a:pt x="11674" y="8895"/>
                </a:cubicBezTo>
                <a:cubicBezTo>
                  <a:pt x="11925" y="8636"/>
                  <a:pt x="11925" y="8223"/>
                  <a:pt x="11674" y="7964"/>
                </a:cubicBezTo>
                <a:lnTo>
                  <a:pt x="10776" y="7064"/>
                </a:lnTo>
                <a:lnTo>
                  <a:pt x="12114" y="5726"/>
                </a:lnTo>
                <a:lnTo>
                  <a:pt x="15737" y="9348"/>
                </a:lnTo>
                <a:close/>
                <a:moveTo>
                  <a:pt x="6626" y="13680"/>
                </a:moveTo>
                <a:cubicBezTo>
                  <a:pt x="6448" y="13680"/>
                  <a:pt x="6277" y="13609"/>
                  <a:pt x="6152" y="13483"/>
                </a:cubicBezTo>
                <a:lnTo>
                  <a:pt x="5711" y="13043"/>
                </a:lnTo>
                <a:cubicBezTo>
                  <a:pt x="5453" y="12776"/>
                  <a:pt x="5461" y="12352"/>
                  <a:pt x="5727" y="12094"/>
                </a:cubicBezTo>
                <a:cubicBezTo>
                  <a:pt x="5987" y="11843"/>
                  <a:pt x="6399" y="11843"/>
                  <a:pt x="6659" y="12094"/>
                </a:cubicBezTo>
                <a:lnTo>
                  <a:pt x="7100" y="12535"/>
                </a:lnTo>
                <a:cubicBezTo>
                  <a:pt x="7362" y="12797"/>
                  <a:pt x="7362" y="13222"/>
                  <a:pt x="7100" y="13483"/>
                </a:cubicBezTo>
                <a:cubicBezTo>
                  <a:pt x="6974" y="13609"/>
                  <a:pt x="6804" y="13680"/>
                  <a:pt x="6626" y="13680"/>
                </a:cubicBezTo>
                <a:close/>
              </a:path>
            </a:pathLst>
          </a:custGeom>
          <a:solidFill>
            <a:srgbClr val="FFFFFF"/>
          </a:solidFill>
          <a:ln w="12700">
            <a:miter lim="400000"/>
          </a:ln>
        </p:spPr>
        <p:txBody>
          <a:bodyPr lIns="22860" rIns="22860" anchor="ctr"/>
          <a:lstStyle/>
          <a:p>
            <a:pPr>
              <a:defRPr sz="3200" b="0">
                <a:solidFill>
                  <a:srgbClr val="FFFFFF"/>
                </a:solidFill>
                <a:latin typeface="+mn-lt"/>
                <a:ea typeface="+mn-ea"/>
                <a:cs typeface="+mn-cs"/>
                <a:sym typeface="Helvetica Neue Medium"/>
              </a:defRPr>
            </a:pPr>
            <a:endParaRPr sz="1600"/>
          </a:p>
        </p:txBody>
      </p:sp>
      <p:sp>
        <p:nvSpPr>
          <p:cNvPr id="8134" name="Graphic 16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5719275" y="3990494"/>
            <a:ext cx="169250" cy="169250"/>
          </a:xfrm>
          <a:custGeom>
            <a:avLst/>
            <a:gdLst/>
            <a:ahLst/>
            <a:cxnLst>
              <a:cxn ang="0">
                <a:pos x="wd2" y="hd2"/>
              </a:cxn>
              <a:cxn ang="5400000">
                <a:pos x="wd2" y="hd2"/>
              </a:cxn>
              <a:cxn ang="10800000">
                <a:pos x="wd2" y="hd2"/>
              </a:cxn>
              <a:cxn ang="16200000">
                <a:pos x="wd2" y="hd2"/>
              </a:cxn>
            </a:cxnLst>
            <a:rect l="0" t="0" r="r" b="b"/>
            <a:pathLst>
              <a:path w="21600" h="21600" extrusionOk="0">
                <a:moveTo>
                  <a:pt x="16949" y="13568"/>
                </a:moveTo>
                <a:lnTo>
                  <a:pt x="18299" y="14357"/>
                </a:lnTo>
                <a:cubicBezTo>
                  <a:pt x="18945" y="13984"/>
                  <a:pt x="19771" y="14206"/>
                  <a:pt x="20143" y="14851"/>
                </a:cubicBezTo>
                <a:cubicBezTo>
                  <a:pt x="20516" y="15497"/>
                  <a:pt x="20295" y="16323"/>
                  <a:pt x="19649" y="16695"/>
                </a:cubicBezTo>
                <a:cubicBezTo>
                  <a:pt x="19004" y="17068"/>
                  <a:pt x="18178" y="16847"/>
                  <a:pt x="17805" y="16201"/>
                </a:cubicBezTo>
                <a:cubicBezTo>
                  <a:pt x="17686" y="15996"/>
                  <a:pt x="17624" y="15762"/>
                  <a:pt x="17624" y="15525"/>
                </a:cubicBezTo>
                <a:lnTo>
                  <a:pt x="16274" y="14735"/>
                </a:lnTo>
                <a:cubicBezTo>
                  <a:pt x="15851" y="15327"/>
                  <a:pt x="15334" y="15845"/>
                  <a:pt x="14742" y="16268"/>
                </a:cubicBezTo>
                <a:lnTo>
                  <a:pt x="15539" y="17618"/>
                </a:lnTo>
                <a:cubicBezTo>
                  <a:pt x="16284" y="17619"/>
                  <a:pt x="16887" y="18224"/>
                  <a:pt x="16886" y="18970"/>
                </a:cubicBezTo>
                <a:cubicBezTo>
                  <a:pt x="16885" y="19450"/>
                  <a:pt x="16629" y="19894"/>
                  <a:pt x="16214" y="20135"/>
                </a:cubicBezTo>
                <a:cubicBezTo>
                  <a:pt x="15567" y="20506"/>
                  <a:pt x="14742" y="20283"/>
                  <a:pt x="14371" y="19636"/>
                </a:cubicBezTo>
                <a:cubicBezTo>
                  <a:pt x="14132" y="19220"/>
                  <a:pt x="14132" y="18709"/>
                  <a:pt x="14371" y="18293"/>
                </a:cubicBezTo>
                <a:lnTo>
                  <a:pt x="13581" y="16943"/>
                </a:lnTo>
                <a:cubicBezTo>
                  <a:pt x="12918" y="17261"/>
                  <a:pt x="12206" y="17467"/>
                  <a:pt x="11475" y="17550"/>
                </a:cubicBezTo>
                <a:lnTo>
                  <a:pt x="11475" y="19123"/>
                </a:lnTo>
                <a:cubicBezTo>
                  <a:pt x="11880" y="19356"/>
                  <a:pt x="12135" y="19783"/>
                  <a:pt x="12150" y="20250"/>
                </a:cubicBezTo>
                <a:cubicBezTo>
                  <a:pt x="12150" y="20996"/>
                  <a:pt x="11546" y="21600"/>
                  <a:pt x="10800" y="21600"/>
                </a:cubicBezTo>
                <a:cubicBezTo>
                  <a:pt x="10054" y="21600"/>
                  <a:pt x="9450" y="20996"/>
                  <a:pt x="9450" y="20250"/>
                </a:cubicBezTo>
                <a:cubicBezTo>
                  <a:pt x="9453" y="19771"/>
                  <a:pt x="9710" y="19329"/>
                  <a:pt x="10125" y="19089"/>
                </a:cubicBezTo>
                <a:lnTo>
                  <a:pt x="10125" y="17550"/>
                </a:lnTo>
                <a:cubicBezTo>
                  <a:pt x="9401" y="17478"/>
                  <a:pt x="8694" y="17286"/>
                  <a:pt x="8033" y="16983"/>
                </a:cubicBezTo>
                <a:lnTo>
                  <a:pt x="7243" y="18333"/>
                </a:lnTo>
                <a:cubicBezTo>
                  <a:pt x="7617" y="18978"/>
                  <a:pt x="7397" y="19804"/>
                  <a:pt x="6752" y="20178"/>
                </a:cubicBezTo>
                <a:cubicBezTo>
                  <a:pt x="6107" y="20552"/>
                  <a:pt x="5281" y="20333"/>
                  <a:pt x="4907" y="19688"/>
                </a:cubicBezTo>
                <a:cubicBezTo>
                  <a:pt x="4664" y="19269"/>
                  <a:pt x="4664" y="18752"/>
                  <a:pt x="4907" y="18333"/>
                </a:cubicBezTo>
                <a:cubicBezTo>
                  <a:pt x="5147" y="17918"/>
                  <a:pt x="5589" y="17661"/>
                  <a:pt x="6068" y="17658"/>
                </a:cubicBezTo>
                <a:lnTo>
                  <a:pt x="6865" y="16308"/>
                </a:lnTo>
                <a:cubicBezTo>
                  <a:pt x="6270" y="15873"/>
                  <a:pt x="5752" y="15341"/>
                  <a:pt x="5333" y="14735"/>
                </a:cubicBezTo>
                <a:lnTo>
                  <a:pt x="3962" y="15525"/>
                </a:lnTo>
                <a:cubicBezTo>
                  <a:pt x="3962" y="16007"/>
                  <a:pt x="3705" y="16452"/>
                  <a:pt x="3287" y="16693"/>
                </a:cubicBezTo>
                <a:cubicBezTo>
                  <a:pt x="2642" y="17067"/>
                  <a:pt x="1816" y="16847"/>
                  <a:pt x="1442" y="16202"/>
                </a:cubicBezTo>
                <a:cubicBezTo>
                  <a:pt x="1068" y="15557"/>
                  <a:pt x="1288" y="14731"/>
                  <a:pt x="1932" y="14357"/>
                </a:cubicBezTo>
                <a:cubicBezTo>
                  <a:pt x="2351" y="14114"/>
                  <a:pt x="2868" y="14114"/>
                  <a:pt x="3287" y="14357"/>
                </a:cubicBezTo>
                <a:lnTo>
                  <a:pt x="4637" y="13568"/>
                </a:lnTo>
                <a:cubicBezTo>
                  <a:pt x="4338" y="12905"/>
                  <a:pt x="4151" y="12198"/>
                  <a:pt x="4084" y="11475"/>
                </a:cubicBezTo>
                <a:lnTo>
                  <a:pt x="2511" y="11475"/>
                </a:lnTo>
                <a:cubicBezTo>
                  <a:pt x="2271" y="11890"/>
                  <a:pt x="1829" y="12147"/>
                  <a:pt x="1350" y="12150"/>
                </a:cubicBezTo>
                <a:cubicBezTo>
                  <a:pt x="604" y="12150"/>
                  <a:pt x="0" y="11546"/>
                  <a:pt x="0" y="10800"/>
                </a:cubicBezTo>
                <a:cubicBezTo>
                  <a:pt x="0" y="10054"/>
                  <a:pt x="604" y="9450"/>
                  <a:pt x="1350" y="9450"/>
                </a:cubicBezTo>
                <a:cubicBezTo>
                  <a:pt x="1829" y="9453"/>
                  <a:pt x="2271" y="9710"/>
                  <a:pt x="2511" y="10125"/>
                </a:cubicBezTo>
                <a:lnTo>
                  <a:pt x="4084" y="10125"/>
                </a:lnTo>
                <a:cubicBezTo>
                  <a:pt x="4156" y="9401"/>
                  <a:pt x="4347" y="8694"/>
                  <a:pt x="4651" y="8033"/>
                </a:cubicBezTo>
                <a:lnTo>
                  <a:pt x="3301" y="7243"/>
                </a:lnTo>
                <a:cubicBezTo>
                  <a:pt x="2659" y="7623"/>
                  <a:pt x="1831" y="7411"/>
                  <a:pt x="1451" y="6770"/>
                </a:cubicBezTo>
                <a:cubicBezTo>
                  <a:pt x="1071" y="6129"/>
                  <a:pt x="1282" y="5301"/>
                  <a:pt x="1924" y="4920"/>
                </a:cubicBezTo>
                <a:cubicBezTo>
                  <a:pt x="2565" y="4540"/>
                  <a:pt x="3393" y="4752"/>
                  <a:pt x="3773" y="5393"/>
                </a:cubicBezTo>
                <a:cubicBezTo>
                  <a:pt x="3896" y="5599"/>
                  <a:pt x="3961" y="5835"/>
                  <a:pt x="3962" y="6075"/>
                </a:cubicBezTo>
                <a:lnTo>
                  <a:pt x="5312" y="6865"/>
                </a:lnTo>
                <a:cubicBezTo>
                  <a:pt x="5741" y="6271"/>
                  <a:pt x="6266" y="5754"/>
                  <a:pt x="6865" y="5333"/>
                </a:cubicBezTo>
                <a:lnTo>
                  <a:pt x="6075" y="3962"/>
                </a:lnTo>
                <a:cubicBezTo>
                  <a:pt x="5329" y="3959"/>
                  <a:pt x="4727" y="3352"/>
                  <a:pt x="4730" y="2607"/>
                </a:cubicBezTo>
                <a:cubicBezTo>
                  <a:pt x="4733" y="1861"/>
                  <a:pt x="5340" y="1259"/>
                  <a:pt x="6086" y="1262"/>
                </a:cubicBezTo>
                <a:cubicBezTo>
                  <a:pt x="6831" y="1265"/>
                  <a:pt x="7433" y="1872"/>
                  <a:pt x="7430" y="2618"/>
                </a:cubicBezTo>
                <a:cubicBezTo>
                  <a:pt x="7429" y="2853"/>
                  <a:pt x="7367" y="3084"/>
                  <a:pt x="7250" y="3287"/>
                </a:cubicBezTo>
                <a:lnTo>
                  <a:pt x="8039" y="4637"/>
                </a:lnTo>
                <a:cubicBezTo>
                  <a:pt x="8699" y="4339"/>
                  <a:pt x="9404" y="4152"/>
                  <a:pt x="10125" y="4084"/>
                </a:cubicBezTo>
                <a:lnTo>
                  <a:pt x="10125" y="2511"/>
                </a:lnTo>
                <a:cubicBezTo>
                  <a:pt x="9710" y="2271"/>
                  <a:pt x="9453" y="1829"/>
                  <a:pt x="9450" y="1350"/>
                </a:cubicBezTo>
                <a:cubicBezTo>
                  <a:pt x="9450" y="604"/>
                  <a:pt x="10054" y="0"/>
                  <a:pt x="10800" y="0"/>
                </a:cubicBezTo>
                <a:cubicBezTo>
                  <a:pt x="11546" y="0"/>
                  <a:pt x="12150" y="604"/>
                  <a:pt x="12150" y="1350"/>
                </a:cubicBezTo>
                <a:cubicBezTo>
                  <a:pt x="12147" y="1829"/>
                  <a:pt x="11890" y="2271"/>
                  <a:pt x="11475" y="2511"/>
                </a:cubicBezTo>
                <a:lnTo>
                  <a:pt x="11475" y="4084"/>
                </a:lnTo>
                <a:cubicBezTo>
                  <a:pt x="12199" y="4156"/>
                  <a:pt x="12906" y="4347"/>
                  <a:pt x="13568" y="4651"/>
                </a:cubicBezTo>
                <a:lnTo>
                  <a:pt x="14357" y="3301"/>
                </a:lnTo>
                <a:cubicBezTo>
                  <a:pt x="13984" y="2655"/>
                  <a:pt x="14206" y="1829"/>
                  <a:pt x="14851" y="1457"/>
                </a:cubicBezTo>
                <a:cubicBezTo>
                  <a:pt x="15497" y="1084"/>
                  <a:pt x="16323" y="1305"/>
                  <a:pt x="16695" y="1951"/>
                </a:cubicBezTo>
                <a:cubicBezTo>
                  <a:pt x="17068" y="2596"/>
                  <a:pt x="16847" y="3422"/>
                  <a:pt x="16201" y="3795"/>
                </a:cubicBezTo>
                <a:cubicBezTo>
                  <a:pt x="15998" y="3912"/>
                  <a:pt x="15767" y="3975"/>
                  <a:pt x="15532" y="3976"/>
                </a:cubicBezTo>
                <a:lnTo>
                  <a:pt x="14735" y="5326"/>
                </a:lnTo>
                <a:cubicBezTo>
                  <a:pt x="15327" y="5749"/>
                  <a:pt x="15845" y="6266"/>
                  <a:pt x="16268" y="6858"/>
                </a:cubicBezTo>
                <a:lnTo>
                  <a:pt x="17618" y="6068"/>
                </a:lnTo>
                <a:cubicBezTo>
                  <a:pt x="17618" y="5586"/>
                  <a:pt x="17875" y="5141"/>
                  <a:pt x="18293" y="4901"/>
                </a:cubicBezTo>
                <a:cubicBezTo>
                  <a:pt x="18937" y="4526"/>
                  <a:pt x="19764" y="4746"/>
                  <a:pt x="20138" y="5391"/>
                </a:cubicBezTo>
                <a:cubicBezTo>
                  <a:pt x="20512" y="6036"/>
                  <a:pt x="20292" y="6862"/>
                  <a:pt x="19647" y="7236"/>
                </a:cubicBezTo>
                <a:cubicBezTo>
                  <a:pt x="19228" y="7479"/>
                  <a:pt x="18711" y="7479"/>
                  <a:pt x="18293" y="7236"/>
                </a:cubicBezTo>
                <a:lnTo>
                  <a:pt x="16943" y="8026"/>
                </a:lnTo>
                <a:cubicBezTo>
                  <a:pt x="17261" y="8687"/>
                  <a:pt x="17466" y="9396"/>
                  <a:pt x="17550" y="10125"/>
                </a:cubicBezTo>
                <a:lnTo>
                  <a:pt x="19123" y="10125"/>
                </a:lnTo>
                <a:cubicBezTo>
                  <a:pt x="19356" y="9720"/>
                  <a:pt x="19783" y="9465"/>
                  <a:pt x="20250" y="9450"/>
                </a:cubicBezTo>
                <a:cubicBezTo>
                  <a:pt x="20996" y="9450"/>
                  <a:pt x="21600" y="10054"/>
                  <a:pt x="21600" y="10800"/>
                </a:cubicBezTo>
                <a:cubicBezTo>
                  <a:pt x="21600" y="11546"/>
                  <a:pt x="20996" y="12150"/>
                  <a:pt x="20250" y="12150"/>
                </a:cubicBezTo>
                <a:cubicBezTo>
                  <a:pt x="19771" y="12147"/>
                  <a:pt x="19329" y="11890"/>
                  <a:pt x="19089" y="11475"/>
                </a:cubicBezTo>
                <a:lnTo>
                  <a:pt x="17550" y="11475"/>
                </a:lnTo>
                <a:cubicBezTo>
                  <a:pt x="17467" y="12201"/>
                  <a:pt x="17264" y="12908"/>
                  <a:pt x="16949" y="13568"/>
                </a:cubicBezTo>
                <a:close/>
                <a:moveTo>
                  <a:pt x="14175" y="14175"/>
                </a:moveTo>
                <a:cubicBezTo>
                  <a:pt x="16020" y="12330"/>
                  <a:pt x="16020" y="9338"/>
                  <a:pt x="14175" y="7493"/>
                </a:cubicBezTo>
                <a:cubicBezTo>
                  <a:pt x="12329" y="5648"/>
                  <a:pt x="9338" y="5648"/>
                  <a:pt x="7492" y="7493"/>
                </a:cubicBezTo>
                <a:cubicBezTo>
                  <a:pt x="5647" y="9338"/>
                  <a:pt x="5647" y="12330"/>
                  <a:pt x="7492" y="14175"/>
                </a:cubicBezTo>
                <a:cubicBezTo>
                  <a:pt x="7776" y="14418"/>
                  <a:pt x="8202" y="14385"/>
                  <a:pt x="8444" y="14101"/>
                </a:cubicBezTo>
                <a:cubicBezTo>
                  <a:pt x="8661" y="13849"/>
                  <a:pt x="8661" y="13476"/>
                  <a:pt x="8444" y="13223"/>
                </a:cubicBezTo>
                <a:cubicBezTo>
                  <a:pt x="7128" y="11904"/>
                  <a:pt x="7131" y="9767"/>
                  <a:pt x="8450" y="8450"/>
                </a:cubicBezTo>
                <a:cubicBezTo>
                  <a:pt x="9770" y="7134"/>
                  <a:pt x="11907" y="7137"/>
                  <a:pt x="13223" y="8456"/>
                </a:cubicBezTo>
                <a:cubicBezTo>
                  <a:pt x="14537" y="9774"/>
                  <a:pt x="14537" y="11906"/>
                  <a:pt x="13223" y="13223"/>
                </a:cubicBezTo>
                <a:cubicBezTo>
                  <a:pt x="12962" y="13487"/>
                  <a:pt x="12962" y="13912"/>
                  <a:pt x="13223" y="14175"/>
                </a:cubicBezTo>
                <a:cubicBezTo>
                  <a:pt x="13349" y="14300"/>
                  <a:pt x="13519" y="14370"/>
                  <a:pt x="13696" y="14371"/>
                </a:cubicBezTo>
                <a:cubicBezTo>
                  <a:pt x="13875" y="14372"/>
                  <a:pt x="14048" y="14301"/>
                  <a:pt x="14175" y="14175"/>
                </a:cubicBezTo>
                <a:close/>
              </a:path>
            </a:pathLst>
          </a:custGeom>
          <a:solidFill>
            <a:srgbClr val="FFFFFF"/>
          </a:solidFill>
          <a:ln w="12700">
            <a:miter lim="400000"/>
          </a:ln>
        </p:spPr>
        <p:txBody>
          <a:bodyPr lIns="22860" rIns="22860" anchor="ctr"/>
          <a:lstStyle/>
          <a:p>
            <a:pPr>
              <a:defRPr sz="3200" b="0">
                <a:solidFill>
                  <a:srgbClr val="FFFFFF"/>
                </a:solidFill>
                <a:latin typeface="+mn-lt"/>
                <a:ea typeface="+mn-ea"/>
                <a:cs typeface="+mn-cs"/>
                <a:sym typeface="Helvetica Neue Medium"/>
              </a:defRPr>
            </a:pPr>
            <a:endParaRPr sz="1600"/>
          </a:p>
        </p:txBody>
      </p:sp>
      <p:sp>
        <p:nvSpPr>
          <p:cNvPr id="26" name="Rectangle 2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6447453" y="1007957"/>
            <a:ext cx="5166049" cy="646331"/>
          </a:xfrm>
          <a:prstGeom prst="rect">
            <a:avLst/>
          </a:prstGeom>
        </p:spPr>
        <p:txBody>
          <a:bodyPr wrap="square">
            <a:spAutoFit/>
          </a:bodyPr>
          <a:lstStyle/>
          <a:p>
            <a:r>
              <a:rPr lang="en-US" b="1" dirty="0" smtClean="0">
                <a:solidFill>
                  <a:schemeClr val="tx1">
                    <a:lumMod val="50000"/>
                    <a:lumOff val="50000"/>
                  </a:schemeClr>
                </a:solidFill>
                <a:ea typeface="Roboto Light" panose="02000000000000000000" pitchFamily="2" charset="0"/>
                <a:cs typeface="Open Sans Light" panose="020B0306030504020204" pitchFamily="34" charset="0"/>
              </a:rPr>
              <a:t>1928</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年</a:t>
            </a:r>
            <a:r>
              <a:rPr lang="en-US" b="1" dirty="0" smtClean="0">
                <a:solidFill>
                  <a:schemeClr val="tx1">
                    <a:lumMod val="50000"/>
                    <a:lumOff val="50000"/>
                  </a:schemeClr>
                </a:solidFill>
                <a:ea typeface="Roboto Light" panose="02000000000000000000" pitchFamily="2" charset="0"/>
                <a:cs typeface="Open Sans Light" panose="020B0306030504020204" pitchFamily="34" charset="0"/>
              </a:rPr>
              <a:t>Fritz </a:t>
            </a:r>
            <a:r>
              <a:rPr lang="en-US" b="1" dirty="0" err="1" smtClean="0">
                <a:solidFill>
                  <a:schemeClr val="tx1">
                    <a:lumMod val="50000"/>
                    <a:lumOff val="50000"/>
                  </a:schemeClr>
                </a:solidFill>
                <a:ea typeface="Roboto Light" panose="02000000000000000000" pitchFamily="2" charset="0"/>
                <a:cs typeface="Open Sans Light" panose="020B0306030504020204" pitchFamily="34" charset="0"/>
              </a:rPr>
              <a:t>Pfleumer</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发明了录音磁带，可以存储模拟信号。</a:t>
            </a:r>
            <a:endParaRPr lang="en-US" b="1" dirty="0">
              <a:solidFill>
                <a:schemeClr val="tx1">
                  <a:lumMod val="50000"/>
                  <a:lumOff val="50000"/>
                </a:schemeClr>
              </a:solidFill>
              <a:ea typeface="Roboto Light" panose="02000000000000000000" pitchFamily="2" charset="0"/>
              <a:cs typeface="Open Sans Light" panose="020B0306030504020204" pitchFamily="34" charset="0"/>
            </a:endParaRPr>
          </a:p>
        </p:txBody>
      </p:sp>
      <p:sp>
        <p:nvSpPr>
          <p:cNvPr id="29" name="Rectangle 2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6500527" y="1973854"/>
            <a:ext cx="5274705" cy="923330"/>
          </a:xfrm>
          <a:prstGeom prst="rect">
            <a:avLst/>
          </a:prstGeom>
        </p:spPr>
        <p:txBody>
          <a:bodyPr wrap="square">
            <a:spAutoFit/>
          </a:bodyPr>
          <a:lstStyle/>
          <a:p>
            <a:r>
              <a:rPr lang="en-US" b="1" dirty="0" smtClean="0">
                <a:solidFill>
                  <a:schemeClr val="tx1">
                    <a:lumMod val="50000"/>
                    <a:lumOff val="50000"/>
                  </a:schemeClr>
                </a:solidFill>
                <a:ea typeface="Roboto Light" panose="02000000000000000000" pitchFamily="2" charset="0"/>
                <a:cs typeface="Open Sans Light" panose="020B0306030504020204" pitchFamily="34" charset="0"/>
              </a:rPr>
              <a:t>1932</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年</a:t>
            </a:r>
            <a:r>
              <a:rPr lang="en-US" b="1" dirty="0" smtClean="0">
                <a:solidFill>
                  <a:schemeClr val="tx1">
                    <a:lumMod val="50000"/>
                    <a:lumOff val="50000"/>
                  </a:schemeClr>
                </a:solidFill>
                <a:ea typeface="Roboto Light" panose="02000000000000000000" pitchFamily="2" charset="0"/>
                <a:cs typeface="Open Sans Light" panose="020B0306030504020204" pitchFamily="34" charset="0"/>
              </a:rPr>
              <a:t>Gustav </a:t>
            </a:r>
            <a:r>
              <a:rPr lang="en-US" b="1" dirty="0" err="1" smtClean="0">
                <a:solidFill>
                  <a:schemeClr val="tx1">
                    <a:lumMod val="50000"/>
                    <a:lumOff val="50000"/>
                  </a:schemeClr>
                </a:solidFill>
                <a:ea typeface="Roboto Light" panose="02000000000000000000" pitchFamily="2" charset="0"/>
                <a:cs typeface="Open Sans Light" panose="020B0306030504020204" pitchFamily="34" charset="0"/>
              </a:rPr>
              <a:t>Tauschek</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发明了磁鼓存储器（</a:t>
            </a:r>
            <a:r>
              <a:rPr lang="en-US" b="1" dirty="0" smtClean="0">
                <a:solidFill>
                  <a:schemeClr val="tx1">
                    <a:lumMod val="50000"/>
                    <a:lumOff val="50000"/>
                  </a:schemeClr>
                </a:solidFill>
                <a:ea typeface="Roboto Light" panose="02000000000000000000" pitchFamily="2" charset="0"/>
                <a:cs typeface="Open Sans Light" panose="020B0306030504020204" pitchFamily="34" charset="0"/>
              </a:rPr>
              <a:t>Magnetic drum memory</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），它包含一个大型金属圆柱体，外表面涂有铁磁记录材料。</a:t>
            </a:r>
            <a:endParaRPr lang="zh-CN" altLang="en-US" b="1" dirty="0">
              <a:solidFill>
                <a:schemeClr val="tx1">
                  <a:lumMod val="50000"/>
                  <a:lumOff val="50000"/>
                </a:schemeClr>
              </a:solidFill>
              <a:ea typeface="Roboto Light" panose="02000000000000000000" pitchFamily="2" charset="0"/>
              <a:cs typeface="Open Sans Light" panose="020B0306030504020204" pitchFamily="34" charset="0"/>
            </a:endParaRPr>
          </a:p>
        </p:txBody>
      </p:sp>
      <p:sp>
        <p:nvSpPr>
          <p:cNvPr id="32" name="Rectangle 2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6500528" y="3145024"/>
            <a:ext cx="5088091" cy="2993127"/>
          </a:xfrm>
          <a:prstGeom prst="rect">
            <a:avLst/>
          </a:prstGeom>
        </p:spPr>
        <p:txBody>
          <a:bodyPr wrap="square">
            <a:spAutoFit/>
          </a:bodyPr>
          <a:lstStyle/>
          <a:p>
            <a:pPr>
              <a:lnSpc>
                <a:spcPts val="2300"/>
              </a:lnSpc>
            </a:pPr>
            <a:r>
              <a:rPr lang="en-US" b="1" dirty="0" smtClean="0">
                <a:solidFill>
                  <a:schemeClr val="tx1">
                    <a:lumMod val="50000"/>
                    <a:lumOff val="50000"/>
                  </a:schemeClr>
                </a:solidFill>
                <a:ea typeface="Roboto Light" panose="02000000000000000000" pitchFamily="2" charset="0"/>
                <a:cs typeface="Open Sans Light" panose="020B0306030504020204" pitchFamily="34" charset="0"/>
              </a:rPr>
              <a:t>20</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世纪</a:t>
            </a:r>
            <a:r>
              <a:rPr lang="en-US" b="1" dirty="0" smtClean="0">
                <a:solidFill>
                  <a:schemeClr val="tx1">
                    <a:lumMod val="50000"/>
                    <a:lumOff val="50000"/>
                  </a:schemeClr>
                </a:solidFill>
                <a:ea typeface="Roboto Light" panose="02000000000000000000" pitchFamily="2" charset="0"/>
                <a:cs typeface="Open Sans Light" panose="020B0306030504020204" pitchFamily="34" charset="0"/>
              </a:rPr>
              <a:t>80</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年代，第一款非易失性随机访问存储器</a:t>
            </a:r>
            <a:r>
              <a:rPr lang="en-US" b="1" dirty="0" smtClean="0">
                <a:solidFill>
                  <a:schemeClr val="tx1">
                    <a:lumMod val="50000"/>
                    <a:lumOff val="50000"/>
                  </a:schemeClr>
                </a:solidFill>
                <a:ea typeface="Roboto Light" panose="02000000000000000000" pitchFamily="2" charset="0"/>
                <a:cs typeface="Open Sans Light" panose="020B0306030504020204" pitchFamily="34" charset="0"/>
              </a:rPr>
              <a:t>(RAM)</a:t>
            </a:r>
            <a:r>
              <a:rPr lang="en-US" altLang="zh-CN" b="1" dirty="0" smtClean="0">
                <a:solidFill>
                  <a:schemeClr val="tx1">
                    <a:lumMod val="50000"/>
                    <a:lumOff val="50000"/>
                  </a:schemeClr>
                </a:solidFill>
                <a:ea typeface="Roboto Light" panose="02000000000000000000" pitchFamily="2" charset="0"/>
                <a:cs typeface="Open Sans Light" panose="020B0306030504020204" pitchFamily="34" charset="0"/>
              </a:rPr>
              <a:t>——</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磁芯存储器出现了。磁芯存储器通过设置非常小（</a:t>
            </a:r>
            <a:r>
              <a:rPr lang="en-US" altLang="en-US" b="1" dirty="0" smtClean="0">
                <a:solidFill>
                  <a:schemeClr val="tx1">
                    <a:lumMod val="50000"/>
                    <a:lumOff val="50000"/>
                  </a:schemeClr>
                </a:solidFill>
                <a:ea typeface="Roboto Light" panose="02000000000000000000" pitchFamily="2" charset="0"/>
                <a:cs typeface="Open Sans Light" panose="020B0306030504020204" pitchFamily="34" charset="0"/>
              </a:rPr>
              <a:t>2</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毫米宽）的铁氧体环的磁性来读写数据。令人惊奇的是，磁芯存储器只能在显微镜下手工制作</a:t>
            </a:r>
            <a:r>
              <a:rPr lang="en-US" altLang="zh-CN" b="1" dirty="0" smtClean="0">
                <a:solidFill>
                  <a:schemeClr val="tx1">
                    <a:lumMod val="50000"/>
                    <a:lumOff val="50000"/>
                  </a:schemeClr>
                </a:solidFill>
                <a:ea typeface="Roboto Light" panose="02000000000000000000" pitchFamily="2" charset="0"/>
                <a:cs typeface="Open Sans Light" panose="020B0306030504020204" pitchFamily="34" charset="0"/>
              </a:rPr>
              <a:t>——</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最初使用的是服装制造商，因为制造过程基本类似。磁芯存储器发明于</a:t>
            </a:r>
            <a:r>
              <a:rPr lang="en-US" altLang="en-US" b="1" dirty="0" smtClean="0">
                <a:solidFill>
                  <a:schemeClr val="tx1">
                    <a:lumMod val="50000"/>
                    <a:lumOff val="50000"/>
                  </a:schemeClr>
                </a:solidFill>
                <a:ea typeface="Roboto Light" panose="02000000000000000000" pitchFamily="2" charset="0"/>
                <a:cs typeface="Open Sans Light" panose="020B0306030504020204" pitchFamily="34" charset="0"/>
              </a:rPr>
              <a:t>20</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世纪</a:t>
            </a:r>
            <a:r>
              <a:rPr lang="en-US" altLang="en-US" b="1" dirty="0" smtClean="0">
                <a:solidFill>
                  <a:schemeClr val="tx1">
                    <a:lumMod val="50000"/>
                    <a:lumOff val="50000"/>
                  </a:schemeClr>
                </a:solidFill>
                <a:ea typeface="Roboto Light" panose="02000000000000000000" pitchFamily="2" charset="0"/>
                <a:cs typeface="Open Sans Light" panose="020B0306030504020204" pitchFamily="34" charset="0"/>
              </a:rPr>
              <a:t>50</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年代，但直到</a:t>
            </a:r>
            <a:r>
              <a:rPr lang="en-US" altLang="en-US" b="1" dirty="0" smtClean="0">
                <a:solidFill>
                  <a:schemeClr val="tx1">
                    <a:lumMod val="50000"/>
                    <a:lumOff val="50000"/>
                  </a:schemeClr>
                </a:solidFill>
                <a:ea typeface="Roboto Light" panose="02000000000000000000" pitchFamily="2" charset="0"/>
                <a:cs typeface="Open Sans Light" panose="020B0306030504020204" pitchFamily="34" charset="0"/>
              </a:rPr>
              <a:t>60</a:t>
            </a:r>
            <a:r>
              <a:rPr lang="zh-CN" altLang="en-US" b="1" dirty="0" smtClean="0">
                <a:solidFill>
                  <a:schemeClr val="tx1">
                    <a:lumMod val="50000"/>
                    <a:lumOff val="50000"/>
                  </a:schemeClr>
                </a:solidFill>
                <a:ea typeface="Roboto Light" panose="02000000000000000000" pitchFamily="2" charset="0"/>
                <a:cs typeface="Open Sans Light" panose="020B0306030504020204" pitchFamily="34" charset="0"/>
              </a:rPr>
              <a:t>年代，其成本降低到足以大规模生产，才替代了磁鼓（和挥发性真空管存储器）。</a:t>
            </a:r>
          </a:p>
          <a:p>
            <a:endParaRPr lang="zh-CN" altLang="en-US" sz="1600" b="1" dirty="0" smtClean="0">
              <a:solidFill>
                <a:schemeClr val="tx1">
                  <a:lumMod val="50000"/>
                  <a:lumOff val="50000"/>
                </a:schemeClr>
              </a:solidFill>
              <a:ea typeface="Roboto Light" panose="02000000000000000000" pitchFamily="2" charset="0"/>
              <a:cs typeface="Open Sans Light" panose="020B0306030504020204" pitchFamily="34" charset="0"/>
            </a:endParaRPr>
          </a:p>
        </p:txBody>
      </p:sp>
      <p:sp>
        <p:nvSpPr>
          <p:cNvPr id="47" name="TextBox 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955769E8-99A2-9F49-A469-343CD50B759C}"/>
              </a:ext>
            </a:extLst>
          </p:cNvPr>
          <p:cNvSpPr txBox="1"/>
          <p:nvPr/>
        </p:nvSpPr>
        <p:spPr>
          <a:xfrm>
            <a:off x="718456" y="3100100"/>
            <a:ext cx="7101840" cy="584775"/>
          </a:xfrm>
          <a:prstGeom prst="rect">
            <a:avLst/>
          </a:prstGeom>
          <a:noFill/>
        </p:spPr>
        <p:txBody>
          <a:bodyPr wrap="square" rtlCol="0">
            <a:spAutoFit/>
          </a:bodyPr>
          <a:lstStyle/>
          <a:p>
            <a:r>
              <a:rPr lang="en-US" altLang="zh-CN" sz="3200" b="1" spc="-300" dirty="0">
                <a:solidFill>
                  <a:schemeClr val="bg1"/>
                </a:solidFill>
                <a:effectLst>
                  <a:outerShdw dist="63500" dir="2700000" algn="tl" rotWithShape="0">
                    <a:srgbClr val="67B0B5">
                      <a:alpha val="40000"/>
                    </a:srgbClr>
                  </a:outerShdw>
                </a:effectLst>
                <a:ea typeface="华文细黑" panose="02010600040101010101" pitchFamily="2" charset="-122"/>
                <a:cs typeface="+mn-ea"/>
                <a:sym typeface="+mn-lt"/>
              </a:rPr>
              <a:t>Our Vision</a:t>
            </a:r>
          </a:p>
        </p:txBody>
      </p:sp>
      <p:sp>
        <p:nvSpPr>
          <p:cNvPr id="4"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pic>
        <p:nvPicPr>
          <p:cNvPr id="24" name="图片 23"/>
          <p:cNvPicPr/>
          <p:nvPr/>
        </p:nvPicPr>
        <p:blipFill>
          <a:blip r:embed="rId3">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211793" y="0"/>
            <a:ext cx="4500166" cy="3055931"/>
          </a:xfrm>
          <a:prstGeom prst="rect">
            <a:avLst/>
          </a:prstGeom>
          <a:noFill/>
          <a:ln>
            <a:noFill/>
          </a:ln>
        </p:spPr>
      </p:pic>
      <p:pic>
        <p:nvPicPr>
          <p:cNvPr id="25" name="图片 24"/>
          <p:cNvPicPr/>
          <p:nvPr/>
        </p:nvPicPr>
        <p:blipFill>
          <a:blip r:embed="rId4">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1863012" y="1600199"/>
            <a:ext cx="4481804" cy="3223727"/>
          </a:xfrm>
          <a:prstGeom prst="rect">
            <a:avLst/>
          </a:prstGeom>
          <a:noFill/>
        </p:spPr>
      </p:pic>
      <p:pic>
        <p:nvPicPr>
          <p:cNvPr id="27" name="图片 26"/>
          <p:cNvPicPr/>
          <p:nvPr/>
        </p:nvPicPr>
        <p:blipFill>
          <a:blip r:embed="rId5"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560679" y="3620277"/>
            <a:ext cx="3806047" cy="3039381"/>
          </a:xfrm>
          <a:prstGeom prst="rect">
            <a:avLst/>
          </a:prstGeom>
          <a:noFill/>
        </p:spPr>
      </p:pic>
    </p:spTree>
    <p:extLst>
      <p:ext uri="{BB962C8B-B14F-4D97-AF65-F5344CB8AC3E}">
        <p14:creationId xmlns:p14="http://schemas.microsoft.com/office/powerpoint/2010/main" xmlns="" val="25373072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62000"/>
          </a:schemeClr>
        </a:solidFill>
        <a:effectLst/>
      </p:bgPr>
    </p:bg>
    <p:spTree>
      <p:nvGrpSpPr>
        <p:cNvPr id="1" name=""/>
        <p:cNvGrpSpPr/>
        <p:nvPr/>
      </p:nvGrpSpPr>
      <p:grpSpPr>
        <a:xfrm>
          <a:off x="0" y="0"/>
          <a:ext cx="0" cy="0"/>
          <a:chOff x="0" y="0"/>
          <a:chExt cx="0" cy="0"/>
        </a:xfrm>
      </p:grpSpPr>
      <p:pic>
        <p:nvPicPr>
          <p:cNvPr id="18" name="内容占位符 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PicPr>
            <a:picLocks noGrp="1" noChangeAspect="1"/>
          </p:cNvPicPr>
          <p:nvPr>
            <p:ph type="pic" sz="quarter" idx="10"/>
          </p:nvPr>
        </p:nvPicPr>
        <p:blipFill>
          <a:blip r:embed="rId3">
            <a:extLst>
              <a:ext uri="{28A0092B-C50C-407E-A947-70E740481C1C}">
                <a14:useLocalDpi xmlns:a14="http://schemas.microsoft.com/office/drawing/2010/main" xmlns="" val="0"/>
              </a:ext>
            </a:extLst>
          </a:blip>
          <a:srcRect t="30000" b="30000"/>
          <a:stretch>
            <a:fillRect/>
          </a:stretch>
        </p:blipFill>
        <p:spPr>
          <a:solidFill>
            <a:schemeClr val="bg1">
              <a:lumMod val="85000"/>
            </a:schemeClr>
          </a:solidFill>
        </p:spPr>
      </p:pic>
      <p:sp>
        <p:nvSpPr>
          <p:cNvPr id="3" name="Freeform 9"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A3C40AF6-AE52-FC4D-807B-0DFCF9825DCA}"/>
              </a:ext>
            </a:extLst>
          </p:cNvPr>
          <p:cNvSpPr>
            <a:spLocks/>
          </p:cNvSpPr>
          <p:nvPr/>
        </p:nvSpPr>
        <p:spPr bwMode="auto">
          <a:xfrm rot="16200000">
            <a:off x="3011205" y="-1794687"/>
            <a:ext cx="6893489" cy="12496800"/>
          </a:xfrm>
          <a:custGeom>
            <a:avLst/>
            <a:gdLst>
              <a:gd name="T0" fmla="*/ 1218 w 2383"/>
              <a:gd name="T1" fmla="*/ 871 h 4320"/>
              <a:gd name="T2" fmla="*/ 920 w 2383"/>
              <a:gd name="T3" fmla="*/ 572 h 4320"/>
              <a:gd name="T4" fmla="*/ 347 w 2383"/>
              <a:gd name="T5" fmla="*/ 0 h 4320"/>
              <a:gd name="T6" fmla="*/ 0 w 2383"/>
              <a:gd name="T7" fmla="*/ 0 h 4320"/>
              <a:gd name="T8" fmla="*/ 0 w 2383"/>
              <a:gd name="T9" fmla="*/ 250 h 4320"/>
              <a:gd name="T10" fmla="*/ 621 w 2383"/>
              <a:gd name="T11" fmla="*/ 871 h 4320"/>
              <a:gd name="T12" fmla="*/ 920 w 2383"/>
              <a:gd name="T13" fmla="*/ 1164 h 4320"/>
              <a:gd name="T14" fmla="*/ 1791 w 2383"/>
              <a:gd name="T15" fmla="*/ 2035 h 4320"/>
              <a:gd name="T16" fmla="*/ 920 w 2383"/>
              <a:gd name="T17" fmla="*/ 2906 h 4320"/>
              <a:gd name="T18" fmla="*/ 621 w 2383"/>
              <a:gd name="T19" fmla="*/ 3204 h 4320"/>
              <a:gd name="T20" fmla="*/ 0 w 2383"/>
              <a:gd name="T21" fmla="*/ 3825 h 4320"/>
              <a:gd name="T22" fmla="*/ 0 w 2383"/>
              <a:gd name="T23" fmla="*/ 4320 h 4320"/>
              <a:gd name="T24" fmla="*/ 96 w 2383"/>
              <a:gd name="T25" fmla="*/ 4320 h 4320"/>
              <a:gd name="T26" fmla="*/ 920 w 2383"/>
              <a:gd name="T27" fmla="*/ 3502 h 4320"/>
              <a:gd name="T28" fmla="*/ 1218 w 2383"/>
              <a:gd name="T29" fmla="*/ 3204 h 4320"/>
              <a:gd name="T30" fmla="*/ 2383 w 2383"/>
              <a:gd name="T31" fmla="*/ 2035 h 4320"/>
              <a:gd name="T32" fmla="*/ 1218 w 2383"/>
              <a:gd name="T33" fmla="*/ 871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3" h="4320">
                <a:moveTo>
                  <a:pt x="1218" y="871"/>
                </a:moveTo>
                <a:lnTo>
                  <a:pt x="920" y="572"/>
                </a:lnTo>
                <a:lnTo>
                  <a:pt x="347" y="0"/>
                </a:lnTo>
                <a:lnTo>
                  <a:pt x="0" y="0"/>
                </a:lnTo>
                <a:lnTo>
                  <a:pt x="0" y="250"/>
                </a:lnTo>
                <a:lnTo>
                  <a:pt x="621" y="871"/>
                </a:lnTo>
                <a:lnTo>
                  <a:pt x="920" y="1164"/>
                </a:lnTo>
                <a:lnTo>
                  <a:pt x="1791" y="2035"/>
                </a:lnTo>
                <a:lnTo>
                  <a:pt x="920" y="2906"/>
                </a:lnTo>
                <a:lnTo>
                  <a:pt x="621" y="3204"/>
                </a:lnTo>
                <a:lnTo>
                  <a:pt x="0" y="3825"/>
                </a:lnTo>
                <a:lnTo>
                  <a:pt x="0" y="4320"/>
                </a:lnTo>
                <a:lnTo>
                  <a:pt x="96" y="4320"/>
                </a:lnTo>
                <a:lnTo>
                  <a:pt x="920" y="3502"/>
                </a:lnTo>
                <a:lnTo>
                  <a:pt x="1218" y="3204"/>
                </a:lnTo>
                <a:lnTo>
                  <a:pt x="2383" y="2035"/>
                </a:lnTo>
                <a:lnTo>
                  <a:pt x="1218" y="871"/>
                </a:lnTo>
                <a:close/>
              </a:path>
            </a:pathLst>
          </a:custGeom>
          <a:gradFill>
            <a:gsLst>
              <a:gs pos="0">
                <a:schemeClr val="accent1">
                  <a:alpha val="57000"/>
                </a:schemeClr>
              </a:gs>
              <a:gs pos="100000">
                <a:schemeClr val="accent4">
                  <a:alpha val="55000"/>
                </a:schemeClr>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1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8963A8FE-52A6-034F-B5F6-38CEF6436C13}"/>
              </a:ext>
            </a:extLst>
          </p:cNvPr>
          <p:cNvSpPr>
            <a:spLocks/>
          </p:cNvSpPr>
          <p:nvPr/>
        </p:nvSpPr>
        <p:spPr bwMode="auto">
          <a:xfrm rot="16200000">
            <a:off x="3436443" y="3666877"/>
            <a:ext cx="1726989" cy="1197610"/>
          </a:xfrm>
          <a:custGeom>
            <a:avLst/>
            <a:gdLst>
              <a:gd name="T0" fmla="*/ 597 w 597"/>
              <a:gd name="T1" fmla="*/ 0 h 414"/>
              <a:gd name="T2" fmla="*/ 419 w 597"/>
              <a:gd name="T3" fmla="*/ 414 h 414"/>
              <a:gd name="T4" fmla="*/ 0 w 597"/>
              <a:gd name="T5" fmla="*/ 0 h 414"/>
              <a:gd name="T6" fmla="*/ 597 w 597"/>
              <a:gd name="T7" fmla="*/ 0 h 414"/>
            </a:gdLst>
            <a:ahLst/>
            <a:cxnLst>
              <a:cxn ang="0">
                <a:pos x="T0" y="T1"/>
              </a:cxn>
              <a:cxn ang="0">
                <a:pos x="T2" y="T3"/>
              </a:cxn>
              <a:cxn ang="0">
                <a:pos x="T4" y="T5"/>
              </a:cxn>
              <a:cxn ang="0">
                <a:pos x="T6" y="T7"/>
              </a:cxn>
            </a:cxnLst>
            <a:rect l="0" t="0" r="r" b="b"/>
            <a:pathLst>
              <a:path w="597" h="414">
                <a:moveTo>
                  <a:pt x="597" y="0"/>
                </a:moveTo>
                <a:lnTo>
                  <a:pt x="419" y="414"/>
                </a:lnTo>
                <a:lnTo>
                  <a:pt x="0" y="0"/>
                </a:lnTo>
                <a:lnTo>
                  <a:pt x="597" y="0"/>
                </a:lnTo>
                <a:close/>
              </a:path>
            </a:pathLst>
          </a:custGeom>
          <a:solidFill>
            <a:schemeClr val="accent1">
              <a:alpha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1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AA993E78-CB56-8A4D-BAB7-49C742029572}"/>
              </a:ext>
            </a:extLst>
          </p:cNvPr>
          <p:cNvSpPr>
            <a:spLocks/>
          </p:cNvSpPr>
          <p:nvPr/>
        </p:nvSpPr>
        <p:spPr bwMode="auto">
          <a:xfrm rot="16200000">
            <a:off x="3443676" y="2462035"/>
            <a:ext cx="1712524" cy="1197610"/>
          </a:xfrm>
          <a:custGeom>
            <a:avLst/>
            <a:gdLst>
              <a:gd name="T0" fmla="*/ 0 w 592"/>
              <a:gd name="T1" fmla="*/ 414 h 414"/>
              <a:gd name="T2" fmla="*/ 178 w 592"/>
              <a:gd name="T3" fmla="*/ 0 h 414"/>
              <a:gd name="T4" fmla="*/ 592 w 592"/>
              <a:gd name="T5" fmla="*/ 414 h 414"/>
              <a:gd name="T6" fmla="*/ 0 w 592"/>
              <a:gd name="T7" fmla="*/ 414 h 414"/>
            </a:gdLst>
            <a:ahLst/>
            <a:cxnLst>
              <a:cxn ang="0">
                <a:pos x="T0" y="T1"/>
              </a:cxn>
              <a:cxn ang="0">
                <a:pos x="T2" y="T3"/>
              </a:cxn>
              <a:cxn ang="0">
                <a:pos x="T4" y="T5"/>
              </a:cxn>
              <a:cxn ang="0">
                <a:pos x="T6" y="T7"/>
              </a:cxn>
            </a:cxnLst>
            <a:rect l="0" t="0" r="r" b="b"/>
            <a:pathLst>
              <a:path w="592" h="414">
                <a:moveTo>
                  <a:pt x="0" y="414"/>
                </a:moveTo>
                <a:lnTo>
                  <a:pt x="178" y="0"/>
                </a:lnTo>
                <a:lnTo>
                  <a:pt x="592" y="414"/>
                </a:lnTo>
                <a:lnTo>
                  <a:pt x="0" y="414"/>
                </a:lnTo>
                <a:close/>
              </a:path>
            </a:pathLst>
          </a:custGeom>
          <a:solidFill>
            <a:schemeClr val="accent2">
              <a:alpha val="57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184468A1-D661-8E4F-B965-EF4C759C5B92}"/>
              </a:ext>
            </a:extLst>
          </p:cNvPr>
          <p:cNvSpPr>
            <a:spLocks/>
          </p:cNvSpPr>
          <p:nvPr/>
        </p:nvSpPr>
        <p:spPr bwMode="auto">
          <a:xfrm rot="16200000">
            <a:off x="4641286" y="1264425"/>
            <a:ext cx="1712524" cy="1197610"/>
          </a:xfrm>
          <a:custGeom>
            <a:avLst/>
            <a:gdLst>
              <a:gd name="T0" fmla="*/ 0 w 592"/>
              <a:gd name="T1" fmla="*/ 414 h 414"/>
              <a:gd name="T2" fmla="*/ 178 w 592"/>
              <a:gd name="T3" fmla="*/ 0 h 414"/>
              <a:gd name="T4" fmla="*/ 592 w 592"/>
              <a:gd name="T5" fmla="*/ 414 h 414"/>
              <a:gd name="T6" fmla="*/ 0 w 592"/>
              <a:gd name="T7" fmla="*/ 414 h 414"/>
            </a:gdLst>
            <a:ahLst/>
            <a:cxnLst>
              <a:cxn ang="0">
                <a:pos x="T0" y="T1"/>
              </a:cxn>
              <a:cxn ang="0">
                <a:pos x="T2" y="T3"/>
              </a:cxn>
              <a:cxn ang="0">
                <a:pos x="T4" y="T5"/>
              </a:cxn>
              <a:cxn ang="0">
                <a:pos x="T6" y="T7"/>
              </a:cxn>
            </a:cxnLst>
            <a:rect l="0" t="0" r="r" b="b"/>
            <a:pathLst>
              <a:path w="592" h="414">
                <a:moveTo>
                  <a:pt x="0" y="414"/>
                </a:moveTo>
                <a:lnTo>
                  <a:pt x="178" y="0"/>
                </a:lnTo>
                <a:lnTo>
                  <a:pt x="592" y="414"/>
                </a:lnTo>
                <a:lnTo>
                  <a:pt x="0" y="414"/>
                </a:lnTo>
                <a:close/>
              </a:path>
            </a:pathLst>
          </a:custGeom>
          <a:solidFill>
            <a:schemeClr val="accent4">
              <a:alpha val="53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50147177-BDFC-394C-AEBF-E364F86ED48F}"/>
              </a:ext>
            </a:extLst>
          </p:cNvPr>
          <p:cNvSpPr>
            <a:spLocks/>
          </p:cNvSpPr>
          <p:nvPr/>
        </p:nvSpPr>
        <p:spPr bwMode="auto">
          <a:xfrm rot="16200000">
            <a:off x="4641286" y="2462035"/>
            <a:ext cx="1712524" cy="1197610"/>
          </a:xfrm>
          <a:custGeom>
            <a:avLst/>
            <a:gdLst>
              <a:gd name="T0" fmla="*/ 592 w 592"/>
              <a:gd name="T1" fmla="*/ 0 h 414"/>
              <a:gd name="T2" fmla="*/ 414 w 592"/>
              <a:gd name="T3" fmla="*/ 414 h 414"/>
              <a:gd name="T4" fmla="*/ 0 w 592"/>
              <a:gd name="T5" fmla="*/ 0 h 414"/>
              <a:gd name="T6" fmla="*/ 592 w 592"/>
              <a:gd name="T7" fmla="*/ 0 h 414"/>
            </a:gdLst>
            <a:ahLst/>
            <a:cxnLst>
              <a:cxn ang="0">
                <a:pos x="T0" y="T1"/>
              </a:cxn>
              <a:cxn ang="0">
                <a:pos x="T2" y="T3"/>
              </a:cxn>
              <a:cxn ang="0">
                <a:pos x="T4" y="T5"/>
              </a:cxn>
              <a:cxn ang="0">
                <a:pos x="T6" y="T7"/>
              </a:cxn>
            </a:cxnLst>
            <a:rect l="0" t="0" r="r" b="b"/>
            <a:pathLst>
              <a:path w="592" h="414">
                <a:moveTo>
                  <a:pt x="592" y="0"/>
                </a:moveTo>
                <a:lnTo>
                  <a:pt x="414" y="414"/>
                </a:lnTo>
                <a:lnTo>
                  <a:pt x="0" y="0"/>
                </a:lnTo>
                <a:lnTo>
                  <a:pt x="592" y="0"/>
                </a:lnTo>
                <a:close/>
              </a:path>
            </a:pathLst>
          </a:custGeom>
          <a:solidFill>
            <a:schemeClr val="accent3">
              <a:alpha val="5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16BC6801-AE52-114B-8C91-FBEB9E3916DE}"/>
              </a:ext>
            </a:extLst>
          </p:cNvPr>
          <p:cNvSpPr>
            <a:spLocks/>
          </p:cNvSpPr>
          <p:nvPr/>
        </p:nvSpPr>
        <p:spPr bwMode="auto">
          <a:xfrm rot="16200000">
            <a:off x="7040844" y="3666877"/>
            <a:ext cx="1726989" cy="1197610"/>
          </a:xfrm>
          <a:custGeom>
            <a:avLst/>
            <a:gdLst>
              <a:gd name="T0" fmla="*/ 597 w 597"/>
              <a:gd name="T1" fmla="*/ 414 h 414"/>
              <a:gd name="T2" fmla="*/ 419 w 597"/>
              <a:gd name="T3" fmla="*/ 0 h 414"/>
              <a:gd name="T4" fmla="*/ 0 w 597"/>
              <a:gd name="T5" fmla="*/ 414 h 414"/>
              <a:gd name="T6" fmla="*/ 597 w 597"/>
              <a:gd name="T7" fmla="*/ 414 h 414"/>
            </a:gdLst>
            <a:ahLst/>
            <a:cxnLst>
              <a:cxn ang="0">
                <a:pos x="T0" y="T1"/>
              </a:cxn>
              <a:cxn ang="0">
                <a:pos x="T2" y="T3"/>
              </a:cxn>
              <a:cxn ang="0">
                <a:pos x="T4" y="T5"/>
              </a:cxn>
              <a:cxn ang="0">
                <a:pos x="T6" y="T7"/>
              </a:cxn>
            </a:cxnLst>
            <a:rect l="0" t="0" r="r" b="b"/>
            <a:pathLst>
              <a:path w="597" h="414">
                <a:moveTo>
                  <a:pt x="597" y="414"/>
                </a:moveTo>
                <a:lnTo>
                  <a:pt x="419" y="0"/>
                </a:lnTo>
                <a:lnTo>
                  <a:pt x="0" y="414"/>
                </a:lnTo>
                <a:lnTo>
                  <a:pt x="597" y="414"/>
                </a:lnTo>
                <a:close/>
              </a:path>
            </a:pathLst>
          </a:custGeom>
          <a:solidFill>
            <a:schemeClr val="accent6">
              <a:lumMod val="50000"/>
              <a:alpha val="6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6"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398B099D-E69B-6948-9BAC-0DCE00572CCC}"/>
              </a:ext>
            </a:extLst>
          </p:cNvPr>
          <p:cNvSpPr>
            <a:spLocks/>
          </p:cNvSpPr>
          <p:nvPr/>
        </p:nvSpPr>
        <p:spPr bwMode="auto">
          <a:xfrm rot="16200000">
            <a:off x="7048077" y="2462035"/>
            <a:ext cx="1712524" cy="1197610"/>
          </a:xfrm>
          <a:custGeom>
            <a:avLst/>
            <a:gdLst>
              <a:gd name="T0" fmla="*/ 0 w 592"/>
              <a:gd name="T1" fmla="*/ 0 h 414"/>
              <a:gd name="T2" fmla="*/ 178 w 592"/>
              <a:gd name="T3" fmla="*/ 414 h 414"/>
              <a:gd name="T4" fmla="*/ 592 w 592"/>
              <a:gd name="T5" fmla="*/ 0 h 414"/>
              <a:gd name="T6" fmla="*/ 0 w 592"/>
              <a:gd name="T7" fmla="*/ 0 h 414"/>
            </a:gdLst>
            <a:ahLst/>
            <a:cxnLst>
              <a:cxn ang="0">
                <a:pos x="T0" y="T1"/>
              </a:cxn>
              <a:cxn ang="0">
                <a:pos x="T2" y="T3"/>
              </a:cxn>
              <a:cxn ang="0">
                <a:pos x="T4" y="T5"/>
              </a:cxn>
              <a:cxn ang="0">
                <a:pos x="T6" y="T7"/>
              </a:cxn>
            </a:cxnLst>
            <a:rect l="0" t="0" r="r" b="b"/>
            <a:pathLst>
              <a:path w="592" h="414">
                <a:moveTo>
                  <a:pt x="0" y="0"/>
                </a:moveTo>
                <a:lnTo>
                  <a:pt x="178" y="414"/>
                </a:lnTo>
                <a:lnTo>
                  <a:pt x="592" y="0"/>
                </a:lnTo>
                <a:lnTo>
                  <a:pt x="0" y="0"/>
                </a:lnTo>
                <a:close/>
              </a:path>
            </a:pathLst>
          </a:custGeom>
          <a:solidFill>
            <a:schemeClr val="accent6">
              <a:lumMod val="75000"/>
              <a:alpha val="5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7"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76BDBF56-D1D9-DF4D-8351-3A87BB993327}"/>
              </a:ext>
            </a:extLst>
          </p:cNvPr>
          <p:cNvSpPr>
            <a:spLocks/>
          </p:cNvSpPr>
          <p:nvPr/>
        </p:nvSpPr>
        <p:spPr bwMode="auto">
          <a:xfrm rot="16200000">
            <a:off x="5844681" y="1258640"/>
            <a:ext cx="1712524" cy="1209181"/>
          </a:xfrm>
          <a:custGeom>
            <a:avLst/>
            <a:gdLst>
              <a:gd name="T0" fmla="*/ 0 w 592"/>
              <a:gd name="T1" fmla="*/ 0 h 418"/>
              <a:gd name="T2" fmla="*/ 178 w 592"/>
              <a:gd name="T3" fmla="*/ 418 h 418"/>
              <a:gd name="T4" fmla="*/ 592 w 592"/>
              <a:gd name="T5" fmla="*/ 0 h 418"/>
              <a:gd name="T6" fmla="*/ 0 w 592"/>
              <a:gd name="T7" fmla="*/ 0 h 418"/>
            </a:gdLst>
            <a:ahLst/>
            <a:cxnLst>
              <a:cxn ang="0">
                <a:pos x="T0" y="T1"/>
              </a:cxn>
              <a:cxn ang="0">
                <a:pos x="T2" y="T3"/>
              </a:cxn>
              <a:cxn ang="0">
                <a:pos x="T4" y="T5"/>
              </a:cxn>
              <a:cxn ang="0">
                <a:pos x="T6" y="T7"/>
              </a:cxn>
            </a:cxnLst>
            <a:rect l="0" t="0" r="r" b="b"/>
            <a:pathLst>
              <a:path w="592" h="418">
                <a:moveTo>
                  <a:pt x="0" y="0"/>
                </a:moveTo>
                <a:lnTo>
                  <a:pt x="178" y="418"/>
                </a:lnTo>
                <a:lnTo>
                  <a:pt x="592" y="0"/>
                </a:lnTo>
                <a:lnTo>
                  <a:pt x="0" y="0"/>
                </a:lnTo>
                <a:close/>
              </a:path>
            </a:pathLst>
          </a:custGeom>
          <a:solidFill>
            <a:schemeClr val="accent5">
              <a:alpha val="5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8"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BA07B148-0445-4847-898D-1125252A8F53}"/>
              </a:ext>
            </a:extLst>
          </p:cNvPr>
          <p:cNvSpPr>
            <a:spLocks/>
          </p:cNvSpPr>
          <p:nvPr/>
        </p:nvSpPr>
        <p:spPr bwMode="auto">
          <a:xfrm rot="16200000">
            <a:off x="5844681" y="2456249"/>
            <a:ext cx="1712524" cy="1209181"/>
          </a:xfrm>
          <a:custGeom>
            <a:avLst/>
            <a:gdLst>
              <a:gd name="T0" fmla="*/ 592 w 592"/>
              <a:gd name="T1" fmla="*/ 418 h 418"/>
              <a:gd name="T2" fmla="*/ 414 w 592"/>
              <a:gd name="T3" fmla="*/ 0 h 418"/>
              <a:gd name="T4" fmla="*/ 0 w 592"/>
              <a:gd name="T5" fmla="*/ 418 h 418"/>
              <a:gd name="T6" fmla="*/ 592 w 592"/>
              <a:gd name="T7" fmla="*/ 418 h 418"/>
            </a:gdLst>
            <a:ahLst/>
            <a:cxnLst>
              <a:cxn ang="0">
                <a:pos x="T0" y="T1"/>
              </a:cxn>
              <a:cxn ang="0">
                <a:pos x="T2" y="T3"/>
              </a:cxn>
              <a:cxn ang="0">
                <a:pos x="T4" y="T5"/>
              </a:cxn>
              <a:cxn ang="0">
                <a:pos x="T6" y="T7"/>
              </a:cxn>
            </a:cxnLst>
            <a:rect l="0" t="0" r="r" b="b"/>
            <a:pathLst>
              <a:path w="592" h="418">
                <a:moveTo>
                  <a:pt x="592" y="418"/>
                </a:moveTo>
                <a:lnTo>
                  <a:pt x="414" y="0"/>
                </a:lnTo>
                <a:lnTo>
                  <a:pt x="0" y="418"/>
                </a:lnTo>
                <a:lnTo>
                  <a:pt x="592" y="418"/>
                </a:lnTo>
                <a:close/>
              </a:path>
            </a:pathLst>
          </a:custGeom>
          <a:solidFill>
            <a:schemeClr val="accent6">
              <a:alpha val="5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06BCFAA9-7A28-3944-9427-8C19E8951ED3}"/>
              </a:ext>
            </a:extLst>
          </p:cNvPr>
          <p:cNvSpPr/>
          <p:nvPr/>
        </p:nvSpPr>
        <p:spPr>
          <a:xfrm>
            <a:off x="0" y="3486150"/>
            <a:ext cx="12192001" cy="3429001"/>
          </a:xfrm>
          <a:custGeom>
            <a:avLst/>
            <a:gdLst>
              <a:gd name="connsiteX0" fmla="*/ 2111505 w 12192001"/>
              <a:gd name="connsiteY0" fmla="*/ 0 h 3429001"/>
              <a:gd name="connsiteX1" fmla="*/ 3140217 w 12192001"/>
              <a:gd name="connsiteY1" fmla="*/ 0 h 3429001"/>
              <a:gd name="connsiteX2" fmla="*/ 6120707 w 12192001"/>
              <a:gd name="connsiteY2" fmla="*/ 2980491 h 3429001"/>
              <a:gd name="connsiteX3" fmla="*/ 9101196 w 12192001"/>
              <a:gd name="connsiteY3" fmla="*/ 1 h 3429001"/>
              <a:gd name="connsiteX4" fmla="*/ 10129910 w 12192001"/>
              <a:gd name="connsiteY4" fmla="*/ 1 h 3429001"/>
              <a:gd name="connsiteX5" fmla="*/ 12192001 w 12192001"/>
              <a:gd name="connsiteY5" fmla="*/ 2062093 h 3429001"/>
              <a:gd name="connsiteX6" fmla="*/ 12192001 w 12192001"/>
              <a:gd name="connsiteY6" fmla="*/ 3429001 h 3429001"/>
              <a:gd name="connsiteX7" fmla="*/ 12181162 w 12192001"/>
              <a:gd name="connsiteY7" fmla="*/ 3429001 h 3429001"/>
              <a:gd name="connsiteX8" fmla="*/ 12187374 w 12192001"/>
              <a:gd name="connsiteY8" fmla="*/ 3422789 h 3429001"/>
              <a:gd name="connsiteX9" fmla="*/ 9615553 w 12192001"/>
              <a:gd name="connsiteY9" fmla="*/ 850967 h 3429001"/>
              <a:gd name="connsiteX10" fmla="*/ 7043731 w 12192001"/>
              <a:gd name="connsiteY10" fmla="*/ 3422789 h 3429001"/>
              <a:gd name="connsiteX11" fmla="*/ 7049944 w 12192001"/>
              <a:gd name="connsiteY11" fmla="*/ 3429001 h 3429001"/>
              <a:gd name="connsiteX12" fmla="*/ 5684621 w 12192001"/>
              <a:gd name="connsiteY12" fmla="*/ 3429001 h 3429001"/>
              <a:gd name="connsiteX13" fmla="*/ 5684620 w 12192001"/>
              <a:gd name="connsiteY13" fmla="*/ 3429000 h 3429001"/>
              <a:gd name="connsiteX14" fmla="*/ 5191471 w 12192001"/>
              <a:gd name="connsiteY14" fmla="*/ 3429000 h 3429001"/>
              <a:gd name="connsiteX15" fmla="*/ 5197683 w 12192001"/>
              <a:gd name="connsiteY15" fmla="*/ 3422789 h 3429001"/>
              <a:gd name="connsiteX16" fmla="*/ 2625861 w 12192001"/>
              <a:gd name="connsiteY16" fmla="*/ 850967 h 3429001"/>
              <a:gd name="connsiteX17" fmla="*/ 54039 w 12192001"/>
              <a:gd name="connsiteY17" fmla="*/ 3422789 h 3429001"/>
              <a:gd name="connsiteX18" fmla="*/ 60251 w 12192001"/>
              <a:gd name="connsiteY18" fmla="*/ 3429000 h 3429001"/>
              <a:gd name="connsiteX19" fmla="*/ 0 w 12192001"/>
              <a:gd name="connsiteY19" fmla="*/ 3429000 h 3429001"/>
              <a:gd name="connsiteX20" fmla="*/ 0 w 12192001"/>
              <a:gd name="connsiteY20" fmla="*/ 2111505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1" h="3429001">
                <a:moveTo>
                  <a:pt x="2111505" y="0"/>
                </a:moveTo>
                <a:lnTo>
                  <a:pt x="3140217" y="0"/>
                </a:lnTo>
                <a:lnTo>
                  <a:pt x="6120707" y="2980491"/>
                </a:lnTo>
                <a:lnTo>
                  <a:pt x="9101196" y="1"/>
                </a:lnTo>
                <a:lnTo>
                  <a:pt x="10129910" y="1"/>
                </a:lnTo>
                <a:lnTo>
                  <a:pt x="12192001" y="2062093"/>
                </a:lnTo>
                <a:lnTo>
                  <a:pt x="12192001" y="3429001"/>
                </a:lnTo>
                <a:lnTo>
                  <a:pt x="12181162" y="3429001"/>
                </a:lnTo>
                <a:lnTo>
                  <a:pt x="12187374" y="3422789"/>
                </a:lnTo>
                <a:lnTo>
                  <a:pt x="9615553" y="850967"/>
                </a:lnTo>
                <a:lnTo>
                  <a:pt x="7043731" y="3422789"/>
                </a:lnTo>
                <a:lnTo>
                  <a:pt x="7049944" y="3429001"/>
                </a:lnTo>
                <a:lnTo>
                  <a:pt x="5684621" y="3429001"/>
                </a:lnTo>
                <a:lnTo>
                  <a:pt x="5684620" y="3429000"/>
                </a:lnTo>
                <a:lnTo>
                  <a:pt x="5191471" y="3429000"/>
                </a:lnTo>
                <a:lnTo>
                  <a:pt x="5197683" y="3422789"/>
                </a:lnTo>
                <a:lnTo>
                  <a:pt x="2625861" y="850967"/>
                </a:lnTo>
                <a:lnTo>
                  <a:pt x="54039" y="3422789"/>
                </a:lnTo>
                <a:lnTo>
                  <a:pt x="60251" y="3429000"/>
                </a:lnTo>
                <a:lnTo>
                  <a:pt x="0" y="3429000"/>
                </a:lnTo>
                <a:lnTo>
                  <a:pt x="0" y="2111505"/>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2" name="TextBox 1"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76038995-ED25-AB45-BB90-FC17A96C8A06}"/>
              </a:ext>
            </a:extLst>
          </p:cNvPr>
          <p:cNvSpPr txBox="1"/>
          <p:nvPr/>
        </p:nvSpPr>
        <p:spPr>
          <a:xfrm>
            <a:off x="1113133" y="615039"/>
            <a:ext cx="2824385" cy="738664"/>
          </a:xfrm>
          <a:prstGeom prst="rect">
            <a:avLst/>
          </a:prstGeom>
          <a:noFill/>
        </p:spPr>
        <p:txBody>
          <a:bodyPr wrap="square" lIns="0" tIns="0" rIns="0" bIns="0" rtlCol="0">
            <a:spAutoFit/>
          </a:bodyPr>
          <a:lstStyle/>
          <a:p>
            <a:r>
              <a:rPr lang="zh-CN" altLang="en-US" sz="4800" dirty="0" smtClean="0"/>
              <a:t>硬盘存储</a:t>
            </a:r>
            <a:endParaRPr lang="zh-CN" altLang="en-US" sz="4800" dirty="0"/>
          </a:p>
        </p:txBody>
      </p:sp>
      <p:sp>
        <p:nvSpPr>
          <p:cNvPr id="19" name="Rectangle 2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959569" y="1864785"/>
            <a:ext cx="8872493" cy="2245488"/>
          </a:xfrm>
          <a:prstGeom prst="rect">
            <a:avLst/>
          </a:prstGeom>
        </p:spPr>
        <p:txBody>
          <a:bodyPr wrap="square" anchor="t">
            <a:noAutofit/>
          </a:bodyPr>
          <a:lstStyle/>
          <a:p>
            <a:endParaRPr lang="zh-CN" altLang="en-US" sz="2000" b="1" dirty="0">
              <a:latin typeface="Adobe 明體 Std L" pitchFamily="18" charset="-128"/>
              <a:ea typeface="Adobe 明體 Std L" pitchFamily="18" charset="-128"/>
            </a:endParaRPr>
          </a:p>
        </p:txBody>
      </p:sp>
      <p:sp>
        <p:nvSpPr>
          <p:cNvPr id="13"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pic>
        <p:nvPicPr>
          <p:cNvPr id="24" name="图片 23"/>
          <p:cNvPicPr/>
          <p:nvPr/>
        </p:nvPicPr>
        <p:blipFill>
          <a:blip r:embed="rId4">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662473" y="2043403"/>
            <a:ext cx="5271796" cy="3200401"/>
          </a:xfrm>
          <a:prstGeom prst="rect">
            <a:avLst/>
          </a:prstGeom>
          <a:noFill/>
          <a:ln>
            <a:noFill/>
          </a:ln>
        </p:spPr>
      </p:pic>
      <p:pic>
        <p:nvPicPr>
          <p:cNvPr id="25" name="图片 24" descr="IMG_256"/>
          <p:cNvPicPr/>
          <p:nvPr/>
        </p:nvPicPr>
        <p:blipFill>
          <a:blip r:embed="rId5"/>
          <a:srcRect r="2734" b="20914"/>
          <a:stretch>
            <a:fillRect/>
          </a:stretch>
        </p:blipFill>
        <p:spPr>
          <a:xfrm>
            <a:off x="3541646" y="3999995"/>
            <a:ext cx="4678623" cy="2858005"/>
          </a:xfrm>
          <a:prstGeom prst="rect">
            <a:avLst/>
          </a:prstGeom>
          <a:noFill/>
          <a:ln w="9525">
            <a:noFill/>
          </a:ln>
        </p:spPr>
      </p:pic>
      <p:sp>
        <p:nvSpPr>
          <p:cNvPr id="20" name="Rectangle 2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p:cNvSpPr/>
          <p:nvPr/>
        </p:nvSpPr>
        <p:spPr>
          <a:xfrm>
            <a:off x="8248262" y="893094"/>
            <a:ext cx="3760072" cy="959980"/>
          </a:xfrm>
          <a:prstGeom prst="rect">
            <a:avLst/>
          </a:prstGeom>
        </p:spPr>
        <p:txBody>
          <a:bodyPr wrap="square" anchor="t">
            <a:noAutofit/>
          </a:bodyPr>
          <a:lstStyle/>
          <a:p>
            <a:pPr>
              <a:buFont typeface="Arial" pitchFamily="34" charset="0"/>
              <a:buChar char="•"/>
            </a:pPr>
            <a:r>
              <a:rPr lang="en-US" sz="2400" b="1" dirty="0" smtClean="0">
                <a:latin typeface="Open Sans SemiBold" charset="0"/>
                <a:ea typeface="Open Sans SemiBold" charset="0"/>
                <a:cs typeface="Open Sans SemiBold" charset="0"/>
              </a:rPr>
              <a:t>1956</a:t>
            </a:r>
            <a:r>
              <a:rPr lang="zh-CN" altLang="en-US" sz="2400" b="1" dirty="0" smtClean="0">
                <a:latin typeface="Open Sans SemiBold" charset="0"/>
                <a:ea typeface="Open Sans SemiBold" charset="0"/>
                <a:cs typeface="Open Sans SemiBold" charset="0"/>
              </a:rPr>
              <a:t>年，世界上第一个硬盘驱动器出现，应用 在</a:t>
            </a:r>
            <a:r>
              <a:rPr lang="en-US" sz="2400" b="1" dirty="0" smtClean="0">
                <a:latin typeface="Open Sans SemiBold" charset="0"/>
                <a:ea typeface="Open Sans SemiBold" charset="0"/>
                <a:cs typeface="Open Sans SemiBold" charset="0"/>
              </a:rPr>
              <a:t>IBM</a:t>
            </a:r>
            <a:r>
              <a:rPr lang="zh-CN" altLang="en-US" sz="2400" b="1" dirty="0" smtClean="0">
                <a:latin typeface="Open Sans SemiBold" charset="0"/>
                <a:ea typeface="Open Sans SemiBold" charset="0"/>
                <a:cs typeface="Open Sans SemiBold" charset="0"/>
              </a:rPr>
              <a:t>的</a:t>
            </a:r>
            <a:r>
              <a:rPr lang="en-US" sz="2400" b="1" dirty="0" smtClean="0">
                <a:latin typeface="Open Sans SemiBold" charset="0"/>
                <a:ea typeface="Open Sans SemiBold" charset="0"/>
                <a:cs typeface="Open Sans SemiBold" charset="0"/>
              </a:rPr>
              <a:t>RAMAC305</a:t>
            </a:r>
            <a:r>
              <a:rPr lang="zh-CN" altLang="en-US" sz="2400" b="1" dirty="0" smtClean="0">
                <a:latin typeface="Open Sans SemiBold" charset="0"/>
                <a:ea typeface="Open Sans SemiBold" charset="0"/>
                <a:cs typeface="Open Sans SemiBold" charset="0"/>
              </a:rPr>
              <a:t>计算机中，该驱动器能存储</a:t>
            </a:r>
            <a:r>
              <a:rPr lang="en-US" sz="2400" b="1" dirty="0" smtClean="0">
                <a:latin typeface="Open Sans SemiBold" charset="0"/>
                <a:ea typeface="Open Sans SemiBold" charset="0"/>
                <a:cs typeface="Open Sans SemiBold" charset="0"/>
              </a:rPr>
              <a:t>5M</a:t>
            </a:r>
            <a:r>
              <a:rPr lang="zh-CN" altLang="en-US" sz="2400" b="1" dirty="0" smtClean="0">
                <a:latin typeface="Open Sans SemiBold" charset="0"/>
                <a:ea typeface="Open Sans SemiBold" charset="0"/>
                <a:cs typeface="Open Sans SemiBold" charset="0"/>
              </a:rPr>
              <a:t>的数据，传输速度为</a:t>
            </a:r>
            <a:r>
              <a:rPr lang="en-US" sz="2400" b="1" dirty="0" smtClean="0">
                <a:latin typeface="Open Sans SemiBold" charset="0"/>
                <a:ea typeface="Open Sans SemiBold" charset="0"/>
                <a:cs typeface="Open Sans SemiBold" charset="0"/>
              </a:rPr>
              <a:t>10K/S</a:t>
            </a:r>
            <a:r>
              <a:rPr lang="zh-CN" altLang="en-US" sz="2400" b="1" dirty="0" smtClean="0">
                <a:latin typeface="Open Sans SemiBold" charset="0"/>
                <a:ea typeface="Open Sans SemiBold" charset="0"/>
                <a:cs typeface="Open Sans SemiBold" charset="0"/>
              </a:rPr>
              <a:t>，标志着磁盘存储时代的开始。</a:t>
            </a:r>
            <a:endParaRPr lang="en-US" altLang="zh-CN" sz="2400" b="1" dirty="0" smtClean="0">
              <a:latin typeface="Open Sans SemiBold" charset="0"/>
              <a:ea typeface="Open Sans SemiBold" charset="0"/>
              <a:cs typeface="Open Sans SemiBold" charset="0"/>
            </a:endParaRPr>
          </a:p>
          <a:p>
            <a:pPr>
              <a:buFont typeface="Arial" pitchFamily="34" charset="0"/>
              <a:buChar char="•"/>
            </a:pPr>
            <a:r>
              <a:rPr lang="en-US" sz="2400" b="1" dirty="0" smtClean="0">
                <a:latin typeface="Open Sans SemiBold" charset="0"/>
                <a:ea typeface="Open Sans SemiBold" charset="0"/>
                <a:cs typeface="Open Sans SemiBold" charset="0"/>
              </a:rPr>
              <a:t>1962</a:t>
            </a:r>
            <a:r>
              <a:rPr lang="zh-CN" altLang="en-US" sz="2400" b="1" dirty="0" smtClean="0">
                <a:latin typeface="Open Sans SemiBold" charset="0"/>
                <a:ea typeface="Open Sans SemiBold" charset="0"/>
                <a:cs typeface="Open Sans SemiBold" charset="0"/>
              </a:rPr>
              <a:t>年，</a:t>
            </a:r>
            <a:r>
              <a:rPr lang="en-US" sz="2400" b="1" dirty="0" smtClean="0">
                <a:latin typeface="Open Sans SemiBold" charset="0"/>
                <a:ea typeface="Open Sans SemiBold" charset="0"/>
                <a:cs typeface="Open Sans SemiBold" charset="0"/>
              </a:rPr>
              <a:t>IBM</a:t>
            </a:r>
            <a:r>
              <a:rPr lang="zh-CN" altLang="en-US" sz="2400" b="1" dirty="0" smtClean="0">
                <a:latin typeface="Open Sans SemiBold" charset="0"/>
                <a:ea typeface="Open Sans SemiBold" charset="0"/>
                <a:cs typeface="Open Sans SemiBold" charset="0"/>
              </a:rPr>
              <a:t>发布了第一个可移动硬盘驱动器，它有六个</a:t>
            </a:r>
            <a:r>
              <a:rPr lang="en-US" sz="2400" b="1" dirty="0" smtClean="0">
                <a:latin typeface="Open Sans SemiBold" charset="0"/>
                <a:ea typeface="Open Sans SemiBold" charset="0"/>
                <a:cs typeface="Open Sans SemiBold" charset="0"/>
              </a:rPr>
              <a:t>14</a:t>
            </a:r>
            <a:r>
              <a:rPr lang="zh-CN" altLang="en-US" sz="2400" b="1" dirty="0" smtClean="0">
                <a:latin typeface="Open Sans SemiBold" charset="0"/>
                <a:ea typeface="Open Sans SemiBold" charset="0"/>
                <a:cs typeface="Open Sans SemiBold" charset="0"/>
              </a:rPr>
              <a:t>英寸的盘片</a:t>
            </a:r>
            <a:r>
              <a:rPr lang="zh-CN" altLang="en-US" sz="2400" dirty="0" smtClean="0"/>
              <a:t>，可存储</a:t>
            </a:r>
            <a:r>
              <a:rPr lang="en-US" sz="2400" dirty="0" smtClean="0"/>
              <a:t>2.6MB</a:t>
            </a:r>
            <a:r>
              <a:rPr lang="zh-CN" altLang="en-US" sz="2400" dirty="0" smtClean="0"/>
              <a:t>数据。</a:t>
            </a:r>
            <a:endParaRPr lang="zh-CN" altLang="en-US" sz="2400" dirty="0"/>
          </a:p>
        </p:txBody>
      </p:sp>
    </p:spTree>
    <p:extLst>
      <p:ext uri="{BB962C8B-B14F-4D97-AF65-F5344CB8AC3E}">
        <p14:creationId xmlns:p14="http://schemas.microsoft.com/office/powerpoint/2010/main" xmlns="" val="3317964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10839833" y="5408615"/>
            <a:ext cx="2131585" cy="2085432"/>
          </a:xfrm>
          <a:prstGeom prst="rect">
            <a:avLst/>
          </a:prstGeom>
        </p:spPr>
      </p:pic>
      <p:sp>
        <p:nvSpPr>
          <p:cNvPr id="7" name="矩形 6"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p:cNvSpPr/>
          <p:nvPr/>
        </p:nvSpPr>
        <p:spPr>
          <a:xfrm>
            <a:off x="1603086" y="-1068102"/>
            <a:ext cx="8946086" cy="8946086"/>
          </a:xfrm>
          <a:prstGeom prst="rect">
            <a:avLst/>
          </a:prstGeom>
          <a:blipFill dpi="0" rotWithShape="1">
            <a:blip r:embed="rId4">
              <a:alphaModFix amt="11000"/>
              <a:extLst>
                <a:ext uri="{28A0092B-C50C-407E-A947-70E740481C1C}">
                  <a14:useLocalDpi xmlns:a14="http://schemas.microsoft.com/office/drawing/2010/main" xmln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Slide Number Placeholder 2"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F30FC14C-133B-49F7-861E-FB936A1D20D6}"/>
              </a:ext>
            </a:extLst>
          </p:cNvPr>
          <p:cNvSpPr txBox="1">
            <a:spLocks/>
          </p:cNvSpPr>
          <p:nvPr/>
        </p:nvSpPr>
        <p:spPr>
          <a:xfrm>
            <a:off x="0" y="0"/>
            <a:ext cx="0" cy="0"/>
          </a:xfrm>
          <a:solidFill>
            <a:schemeClr val="accent1"/>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070EDD3-BB7C-45FF-B951-8D07C9BC3D5C}" type="slidenum">
              <a:rPr lang="en-US" sz="1050" smtClean="0"/>
              <a:pPr algn="ctr"/>
              <a:t>8</a:t>
            </a:fld>
            <a:endParaRPr lang="en-US" sz="1050" dirty="0"/>
          </a:p>
        </p:txBody>
      </p:sp>
      <p:sp>
        <p:nvSpPr>
          <p:cNvPr id="42" name="Rounded Rectangle 4"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B4F19E8F-E80F-44CD-88BF-269210BA3BE4}"/>
              </a:ext>
            </a:extLst>
          </p:cNvPr>
          <p:cNvSpPr/>
          <p:nvPr/>
        </p:nvSpPr>
        <p:spPr>
          <a:xfrm>
            <a:off x="694464" y="1181660"/>
            <a:ext cx="1726905" cy="2743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ea typeface="Roboto" panose="02000000000000000000" pitchFamily="2" charset="0"/>
                <a:cs typeface="Lato" panose="020F0502020204030203" pitchFamily="34" charset="0"/>
              </a:rPr>
              <a:t>1967</a:t>
            </a:r>
            <a:endParaRPr lang="en-US" sz="1050" dirty="0">
              <a:solidFill>
                <a:schemeClr val="tx1"/>
              </a:solidFill>
              <a:ea typeface="Roboto" panose="02000000000000000000" pitchFamily="2" charset="0"/>
              <a:cs typeface="Lato" panose="020F0502020204030203" pitchFamily="34" charset="0"/>
            </a:endParaRPr>
          </a:p>
        </p:txBody>
      </p:sp>
      <p:sp>
        <p:nvSpPr>
          <p:cNvPr id="43" name="Rectangle 42"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29F449ED-9725-4E10-B120-8A3A7042C254}"/>
              </a:ext>
            </a:extLst>
          </p:cNvPr>
          <p:cNvSpPr/>
          <p:nvPr/>
        </p:nvSpPr>
        <p:spPr>
          <a:xfrm>
            <a:off x="619672" y="1706005"/>
            <a:ext cx="1955578" cy="2690480"/>
          </a:xfrm>
          <a:prstGeom prst="rect">
            <a:avLst/>
          </a:prstGeom>
        </p:spPr>
        <p:txBody>
          <a:bodyPr wrap="square">
            <a:spAutoFit/>
          </a:bodyPr>
          <a:lstStyle/>
          <a:p>
            <a:pPr>
              <a:lnSpc>
                <a:spcPts val="1900"/>
              </a:lnSpc>
            </a:pPr>
            <a:r>
              <a:rPr lang="en-US" sz="1400" dirty="0" smtClean="0"/>
              <a:t>1967</a:t>
            </a:r>
            <a:r>
              <a:rPr lang="zh-CN" altLang="en-US" sz="1400" dirty="0" smtClean="0"/>
              <a:t>年，</a:t>
            </a:r>
            <a:r>
              <a:rPr lang="en-US" sz="1400" dirty="0" smtClean="0"/>
              <a:t>IBM</a:t>
            </a:r>
            <a:r>
              <a:rPr lang="zh-CN" altLang="en-US" sz="1400" dirty="0" smtClean="0"/>
              <a:t>公司推出世界上第一张软盘。随后三十年，软盘盛极一时，成为个人计算机中最早使用的可移介质。至上世纪九十年代，软盘尺寸逐渐精简至</a:t>
            </a:r>
            <a:r>
              <a:rPr lang="en-US" sz="1400" dirty="0" smtClean="0"/>
              <a:t>3.5</a:t>
            </a:r>
            <a:r>
              <a:rPr lang="zh-CN" altLang="en-US" sz="1400" dirty="0" smtClean="0"/>
              <a:t>英寸，存储容量也逐步增长到</a:t>
            </a:r>
            <a:r>
              <a:rPr lang="en-US" sz="1400" dirty="0" smtClean="0"/>
              <a:t>250M</a:t>
            </a:r>
            <a:r>
              <a:rPr lang="zh-CN" altLang="en-US" sz="1400" dirty="0" smtClean="0"/>
              <a:t>。</a:t>
            </a:r>
          </a:p>
          <a:p>
            <a:endParaRPr lang="en-US" sz="1050" dirty="0">
              <a:ea typeface="Roboto" panose="02000000000000000000" pitchFamily="2" charset="0"/>
              <a:cs typeface="Lato" panose="020F0502020204030203" pitchFamily="34" charset="0"/>
            </a:endParaRPr>
          </a:p>
        </p:txBody>
      </p:sp>
      <p:sp>
        <p:nvSpPr>
          <p:cNvPr id="44" name="Rounded Rectangle 6"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1F94CE3F-03F8-4400-893F-3532E57AC58C}"/>
              </a:ext>
            </a:extLst>
          </p:cNvPr>
          <p:cNvSpPr/>
          <p:nvPr/>
        </p:nvSpPr>
        <p:spPr>
          <a:xfrm>
            <a:off x="3347614" y="2387909"/>
            <a:ext cx="1726905" cy="27432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ea typeface="Roboto" panose="02000000000000000000" pitchFamily="2" charset="0"/>
                <a:cs typeface="Lato" panose="020F0502020204030203" pitchFamily="34" charset="0"/>
              </a:rPr>
              <a:t>1971</a:t>
            </a:r>
            <a:r>
              <a:rPr lang="en-US" altLang="zh-CN" sz="1050" dirty="0" smtClean="0">
                <a:solidFill>
                  <a:schemeClr val="tx1"/>
                </a:solidFill>
                <a:ea typeface="Roboto" panose="02000000000000000000" pitchFamily="2" charset="0"/>
                <a:cs typeface="Lato" panose="020F0502020204030203" pitchFamily="34" charset="0"/>
              </a:rPr>
              <a:t>-1973</a:t>
            </a:r>
            <a:endParaRPr lang="en-US" sz="1050" dirty="0">
              <a:solidFill>
                <a:schemeClr val="tx1"/>
              </a:solidFill>
              <a:ea typeface="Roboto" panose="02000000000000000000" pitchFamily="2" charset="0"/>
              <a:cs typeface="Lato" panose="020F0502020204030203" pitchFamily="34" charset="0"/>
            </a:endParaRPr>
          </a:p>
        </p:txBody>
      </p:sp>
      <p:sp>
        <p:nvSpPr>
          <p:cNvPr id="46" name="Rounded Rectangle 8"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A0D52229-D781-4E85-9100-1CFD60F81132}"/>
              </a:ext>
            </a:extLst>
          </p:cNvPr>
          <p:cNvSpPr/>
          <p:nvPr/>
        </p:nvSpPr>
        <p:spPr>
          <a:xfrm>
            <a:off x="6778069" y="2189367"/>
            <a:ext cx="1726905" cy="27432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ea typeface="Roboto" panose="02000000000000000000" pitchFamily="2" charset="0"/>
                <a:cs typeface="Lato" panose="020F0502020204030203" pitchFamily="34" charset="0"/>
              </a:rPr>
              <a:t>70</a:t>
            </a:r>
            <a:r>
              <a:rPr lang="zh-CN" altLang="en-US" sz="1050" dirty="0" smtClean="0">
                <a:solidFill>
                  <a:schemeClr val="tx1"/>
                </a:solidFill>
                <a:ea typeface="Roboto" panose="02000000000000000000" pitchFamily="2" charset="0"/>
                <a:cs typeface="Lato" panose="020F0502020204030203" pitchFamily="34" charset="0"/>
              </a:rPr>
              <a:t>年代</a:t>
            </a:r>
            <a:endParaRPr lang="en-US" sz="1050" dirty="0">
              <a:solidFill>
                <a:schemeClr val="tx1"/>
              </a:solidFill>
              <a:ea typeface="Roboto" panose="02000000000000000000" pitchFamily="2" charset="0"/>
              <a:cs typeface="Lato" panose="020F0502020204030203" pitchFamily="34" charset="0"/>
            </a:endParaRPr>
          </a:p>
        </p:txBody>
      </p:sp>
      <p:sp>
        <p:nvSpPr>
          <p:cNvPr id="50" name="Rectangle 49"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5171034E-2919-4F9E-914A-88EA7A2A574D}"/>
              </a:ext>
            </a:extLst>
          </p:cNvPr>
          <p:cNvSpPr/>
          <p:nvPr/>
        </p:nvSpPr>
        <p:spPr>
          <a:xfrm>
            <a:off x="6722325" y="2873199"/>
            <a:ext cx="1792368" cy="2379241"/>
          </a:xfrm>
          <a:prstGeom prst="rect">
            <a:avLst/>
          </a:prstGeom>
        </p:spPr>
        <p:txBody>
          <a:bodyPr wrap="square">
            <a:spAutoFit/>
          </a:bodyPr>
          <a:lstStyle/>
          <a:p>
            <a:pPr>
              <a:lnSpc>
                <a:spcPts val="2000"/>
              </a:lnSpc>
            </a:pPr>
            <a:r>
              <a:rPr lang="zh-CN" altLang="en-US" sz="1400" dirty="0" smtClean="0"/>
              <a:t>后来，随着</a:t>
            </a:r>
            <a:r>
              <a:rPr lang="en-US" altLang="en-US" sz="1400" dirty="0" smtClean="0"/>
              <a:t>8</a:t>
            </a:r>
            <a:r>
              <a:rPr lang="zh-CN" altLang="en-US" sz="1400" dirty="0" smtClean="0"/>
              <a:t>英寸软盘被证明对于出现于</a:t>
            </a:r>
            <a:r>
              <a:rPr lang="en-US" altLang="en-US" sz="1400" dirty="0" smtClean="0"/>
              <a:t>70</a:t>
            </a:r>
            <a:r>
              <a:rPr lang="zh-CN" altLang="en-US" sz="1400" dirty="0" smtClean="0"/>
              <a:t>年代的微型计算机使用太过庞大，人们开始制作</a:t>
            </a:r>
            <a:r>
              <a:rPr lang="en-US" altLang="en-US" sz="1400" dirty="0" smtClean="0"/>
              <a:t>5¼</a:t>
            </a:r>
            <a:r>
              <a:rPr lang="zh-CN" altLang="en-US" sz="1400" dirty="0" smtClean="0"/>
              <a:t>英寸软盘。这些软盘能够存储更少的数据，但驱动器的生产成本要便宜得多。</a:t>
            </a:r>
          </a:p>
        </p:txBody>
      </p:sp>
      <p:sp>
        <p:nvSpPr>
          <p:cNvPr id="51" name="Rounded Rectangle 14"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1E641B58-903C-4C3E-9447-D132B777E34A}"/>
              </a:ext>
            </a:extLst>
          </p:cNvPr>
          <p:cNvSpPr/>
          <p:nvPr/>
        </p:nvSpPr>
        <p:spPr>
          <a:xfrm>
            <a:off x="9456727" y="2683889"/>
            <a:ext cx="1726905" cy="27432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ea typeface="Roboto" panose="02000000000000000000" pitchFamily="2" charset="0"/>
                <a:cs typeface="Lato" panose="020F0502020204030203" pitchFamily="34" charset="0"/>
              </a:rPr>
              <a:t>80</a:t>
            </a:r>
            <a:r>
              <a:rPr lang="zh-CN" altLang="en-US" sz="1050" dirty="0" smtClean="0">
                <a:solidFill>
                  <a:schemeClr val="tx1"/>
                </a:solidFill>
                <a:ea typeface="Roboto" panose="02000000000000000000" pitchFamily="2" charset="0"/>
                <a:cs typeface="Lato" panose="020F0502020204030203" pitchFamily="34" charset="0"/>
              </a:rPr>
              <a:t>年代</a:t>
            </a:r>
            <a:endParaRPr lang="en-US" sz="1050" dirty="0">
              <a:solidFill>
                <a:schemeClr val="tx1"/>
              </a:solidFill>
              <a:ea typeface="Roboto" panose="02000000000000000000" pitchFamily="2" charset="0"/>
              <a:cs typeface="Lato" panose="020F0502020204030203" pitchFamily="34" charset="0"/>
            </a:endParaRPr>
          </a:p>
        </p:txBody>
      </p:sp>
      <p:sp>
        <p:nvSpPr>
          <p:cNvPr id="52" name="Rectangle 51"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C8560B83-5B44-47D6-9225-C6C59557CCCA}"/>
              </a:ext>
            </a:extLst>
          </p:cNvPr>
          <p:cNvSpPr/>
          <p:nvPr/>
        </p:nvSpPr>
        <p:spPr>
          <a:xfrm>
            <a:off x="9372602" y="3198906"/>
            <a:ext cx="1792368" cy="3421449"/>
          </a:xfrm>
          <a:prstGeom prst="rect">
            <a:avLst/>
          </a:prstGeom>
        </p:spPr>
        <p:txBody>
          <a:bodyPr wrap="square">
            <a:spAutoFit/>
          </a:bodyPr>
          <a:lstStyle/>
          <a:p>
            <a:pPr>
              <a:lnSpc>
                <a:spcPts val="1900"/>
              </a:lnSpc>
            </a:pPr>
            <a:r>
              <a:rPr lang="zh-CN" altLang="en-US" sz="1400" dirty="0" smtClean="0"/>
              <a:t>到了</a:t>
            </a:r>
            <a:r>
              <a:rPr lang="en-US" altLang="en-US" sz="1400" dirty="0" smtClean="0"/>
              <a:t>80</a:t>
            </a:r>
            <a:r>
              <a:rPr lang="zh-CN" altLang="en-US" sz="1400" dirty="0" smtClean="0"/>
              <a:t>年代初，价格实惠的软盘和驱动器是家庭和办公室计算机（如</a:t>
            </a:r>
            <a:r>
              <a:rPr lang="en-US" altLang="en-US" sz="1400" dirty="0" smtClean="0"/>
              <a:t>IBM PC</a:t>
            </a:r>
            <a:r>
              <a:rPr lang="zh-CN" altLang="en-US" sz="1400" dirty="0" smtClean="0"/>
              <a:t>和</a:t>
            </a:r>
            <a:r>
              <a:rPr lang="en-US" altLang="en-US" sz="1400" dirty="0" smtClean="0"/>
              <a:t>Commodore 64</a:t>
            </a:r>
            <a:r>
              <a:rPr lang="zh-CN" altLang="en-US" sz="1400" dirty="0" smtClean="0"/>
              <a:t>等）价格实惠的背后力量。磁鼓和穿孔卡片几乎在一夜之间过时了，一直到世纪之交，软件几乎都是发布在</a:t>
            </a:r>
            <a:r>
              <a:rPr lang="en-US" altLang="en-US" sz="1400" dirty="0" smtClean="0"/>
              <a:t>5¼</a:t>
            </a:r>
            <a:r>
              <a:rPr lang="zh-CN" altLang="en-US" sz="1400" dirty="0" smtClean="0"/>
              <a:t>英寸（最终是</a:t>
            </a:r>
            <a:r>
              <a:rPr lang="en-US" altLang="en-US" sz="1400" dirty="0" smtClean="0"/>
              <a:t>3½</a:t>
            </a:r>
            <a:r>
              <a:rPr lang="zh-CN" altLang="en-US" sz="1400" dirty="0" smtClean="0"/>
              <a:t>英寸）软盘上。</a:t>
            </a:r>
          </a:p>
          <a:p>
            <a:r>
              <a:rPr lang="en-US" sz="1050" dirty="0" smtClean="0">
                <a:ea typeface="Roboto" panose="02000000000000000000" pitchFamily="2" charset="0"/>
                <a:cs typeface="Lato" panose="020F0502020204030203" pitchFamily="34" charset="0"/>
              </a:rPr>
              <a:t>. </a:t>
            </a:r>
            <a:endParaRPr lang="en-US" sz="1050" dirty="0">
              <a:ea typeface="Roboto" panose="02000000000000000000" pitchFamily="2" charset="0"/>
              <a:cs typeface="Lato" panose="020F0502020204030203" pitchFamily="34" charset="0"/>
            </a:endParaRPr>
          </a:p>
        </p:txBody>
      </p:sp>
      <p:sp>
        <p:nvSpPr>
          <p:cNvPr id="39" name="TextBox 54"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04DAC2E2-F41D-42BB-BEF4-311E5ACF201A}"/>
              </a:ext>
            </a:extLst>
          </p:cNvPr>
          <p:cNvSpPr txBox="1"/>
          <p:nvPr/>
        </p:nvSpPr>
        <p:spPr>
          <a:xfrm>
            <a:off x="3947016" y="847437"/>
            <a:ext cx="3974674" cy="1323439"/>
          </a:xfrm>
          <a:prstGeom prst="rect">
            <a:avLst/>
          </a:prstGeom>
          <a:noFill/>
        </p:spPr>
        <p:txBody>
          <a:bodyPr wrap="square" rtlCol="0">
            <a:spAutoFit/>
          </a:bodyPr>
          <a:lstStyle/>
          <a:p>
            <a:pPr algn="ctr"/>
            <a:r>
              <a:rPr lang="zh-CN" altLang="en-US" sz="4000" b="1" dirty="0" smtClean="0"/>
              <a:t>软盘存储</a:t>
            </a:r>
          </a:p>
          <a:p>
            <a:pPr algn="ctr"/>
            <a:endParaRPr lang="id-ID" sz="4000" b="1" dirty="0">
              <a:latin typeface="+mj-lt"/>
              <a:cs typeface="Lato Heavy" panose="020F0902020204030203" pitchFamily="34" charset="0"/>
            </a:endParaRPr>
          </a:p>
        </p:txBody>
      </p:sp>
      <p:sp>
        <p:nvSpPr>
          <p:cNvPr id="14" name="e7d195523061f1c0"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a:t>
            </a:r>
            <a:endParaRPr lang="zh-CN" altLang="en-US" sz="100"/>
          </a:p>
        </p:txBody>
      </p:sp>
      <p:pic>
        <p:nvPicPr>
          <p:cNvPr id="66" name="图片 65"/>
          <p:cNvPicPr/>
          <p:nvPr/>
        </p:nvPicPr>
        <p:blipFill>
          <a:blip r:embed="rId5"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363894" y="4410269"/>
            <a:ext cx="3844212" cy="1999861"/>
          </a:xfrm>
          <a:prstGeom prst="rect">
            <a:avLst/>
          </a:prstGeom>
          <a:noFill/>
          <a:ln>
            <a:noFill/>
          </a:ln>
        </p:spPr>
      </p:pic>
      <p:sp>
        <p:nvSpPr>
          <p:cNvPr id="45" name="Rectangle 44" descr="e7d195523061f1c03a90ee8e42cb24248e56383cd534985688F9F494128731F165EE95AB4B0C0A38076AAEA07667B1565C446FC45FF01DFB0E885BCDBDF3A284F3DB14DA61DD97F0BAB2E6C668FB493198CFB52848DC86EB32E158CEB95F07F27379598D2F8459C6A7D7D5B39ED66CEC40B042001F35362FEF3F060011F37A3925A685D433086FB0CB5B00235881DA78">
            <a:extLst>
              <a:ext uri="{FF2B5EF4-FFF2-40B4-BE49-F238E27FC236}">
                <a16:creationId xmlns:a16="http://schemas.microsoft.com/office/drawing/2014/main" xmlns="" id="{7D73EF0F-021E-4ACE-9B0A-FFBB52DACE4F}"/>
              </a:ext>
            </a:extLst>
          </p:cNvPr>
          <p:cNvSpPr/>
          <p:nvPr/>
        </p:nvSpPr>
        <p:spPr>
          <a:xfrm>
            <a:off x="3235499" y="2846510"/>
            <a:ext cx="3034673" cy="2934137"/>
          </a:xfrm>
          <a:prstGeom prst="rect">
            <a:avLst/>
          </a:prstGeom>
        </p:spPr>
        <p:txBody>
          <a:bodyPr wrap="square">
            <a:spAutoFit/>
          </a:bodyPr>
          <a:lstStyle/>
          <a:p>
            <a:pPr>
              <a:lnSpc>
                <a:spcPts val="1900"/>
              </a:lnSpc>
            </a:pPr>
            <a:r>
              <a:rPr lang="zh-CN" altLang="en-US" sz="1400" dirty="0" smtClean="0"/>
              <a:t>到了</a:t>
            </a:r>
            <a:r>
              <a:rPr lang="en-US" altLang="en-US" sz="1400" dirty="0" smtClean="0"/>
              <a:t>60</a:t>
            </a:r>
            <a:r>
              <a:rPr lang="zh-CN" altLang="en-US" sz="1400" dirty="0" smtClean="0"/>
              <a:t>年代末，笨重的穿孔卡片和磁带仍然是将数据加载到计算机中的事实标准。</a:t>
            </a:r>
            <a:r>
              <a:rPr lang="en-US" altLang="en-US" sz="1400" dirty="0" smtClean="0"/>
              <a:t>IBM</a:t>
            </a:r>
            <a:r>
              <a:rPr lang="zh-CN" altLang="en-US" sz="1400" dirty="0" smtClean="0"/>
              <a:t>开始发明一种便携式、生产成本低廉且可靠的存储介质，于是乎软盘应运而生。第一张软盘于</a:t>
            </a:r>
            <a:r>
              <a:rPr lang="en-US" altLang="en-US" sz="1400" dirty="0" smtClean="0"/>
              <a:t>1971</a:t>
            </a:r>
            <a:r>
              <a:rPr lang="zh-CN" altLang="en-US" sz="1400" dirty="0" smtClean="0"/>
              <a:t>年推出，直径为</a:t>
            </a:r>
            <a:r>
              <a:rPr lang="en-US" altLang="en-US" sz="1400" dirty="0" smtClean="0"/>
              <a:t>8</a:t>
            </a:r>
            <a:r>
              <a:rPr lang="zh-CN" altLang="en-US" sz="1400" dirty="0" smtClean="0"/>
              <a:t>英寸，存储</a:t>
            </a:r>
            <a:r>
              <a:rPr lang="en-US" altLang="en-US" sz="1400" dirty="0" smtClean="0"/>
              <a:t>80</a:t>
            </a:r>
            <a:r>
              <a:rPr lang="zh-CN" altLang="en-US" sz="1400" dirty="0" smtClean="0"/>
              <a:t>千字节，只读（如上图中的大号盘）。</a:t>
            </a:r>
            <a:r>
              <a:rPr lang="en-US" altLang="en-US" sz="1400" dirty="0" smtClean="0"/>
              <a:t>Memorex</a:t>
            </a:r>
            <a:r>
              <a:rPr lang="zh-CN" altLang="en-US" sz="1400" dirty="0" smtClean="0"/>
              <a:t>于</a:t>
            </a:r>
            <a:r>
              <a:rPr lang="en-US" altLang="en-US" sz="1400" dirty="0" smtClean="0"/>
              <a:t>1972</a:t>
            </a:r>
            <a:r>
              <a:rPr lang="zh-CN" altLang="en-US" sz="1400" dirty="0" smtClean="0"/>
              <a:t>年发明了第一款读写软盘驱动器，到</a:t>
            </a:r>
            <a:r>
              <a:rPr lang="en-US" altLang="en-US" sz="1400" dirty="0" smtClean="0"/>
              <a:t>1973</a:t>
            </a:r>
            <a:r>
              <a:rPr lang="zh-CN" altLang="en-US" sz="1400" dirty="0" smtClean="0"/>
              <a:t>年，</a:t>
            </a:r>
            <a:r>
              <a:rPr lang="en-US" altLang="en-US" sz="1400" dirty="0" smtClean="0"/>
              <a:t>IBM</a:t>
            </a:r>
            <a:r>
              <a:rPr lang="zh-CN" altLang="en-US" sz="1400" dirty="0" smtClean="0"/>
              <a:t>开始用读写软盘驱动器替换</a:t>
            </a:r>
            <a:r>
              <a:rPr lang="zh-CN" altLang="en-US" sz="1400" dirty="0" smtClean="0">
                <a:solidFill>
                  <a:schemeClr val="bg1"/>
                </a:solidFill>
              </a:rPr>
              <a:t>其大型计</a:t>
            </a:r>
            <a:r>
              <a:rPr lang="zh-CN" altLang="en-US" sz="1400" dirty="0" smtClean="0"/>
              <a:t>算机配备的穿孔卡片读取器。</a:t>
            </a:r>
          </a:p>
          <a:p>
            <a:endParaRPr lang="en-US" sz="1050" dirty="0">
              <a:ea typeface="Roboto" panose="02000000000000000000" pitchFamily="2" charset="0"/>
              <a:cs typeface="Lato" panose="020F0502020204030203" pitchFamily="34" charset="0"/>
            </a:endParaRPr>
          </a:p>
        </p:txBody>
      </p:sp>
    </p:spTree>
    <p:extLst>
      <p:ext uri="{BB962C8B-B14F-4D97-AF65-F5344CB8AC3E}">
        <p14:creationId xmlns:p14="http://schemas.microsoft.com/office/powerpoint/2010/main" xmlns="" val="30851463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ppt_x"/>
                                          </p:val>
                                        </p:tav>
                                        <p:tav tm="100000">
                                          <p:val>
                                            <p:strVal val="#ppt_x"/>
                                          </p:val>
                                        </p:tav>
                                      </p:tavLst>
                                    </p:anim>
                                    <p:anim calcmode="lin" valueType="num">
                                      <p:cBhvr additive="base">
                                        <p:cTn id="8" dur="75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EDB9FD24-2C1B-0C4D-93C1-8B66B919B908}"/>
              </a:ext>
            </a:extLst>
          </p:cNvPr>
          <p:cNvSpPr/>
          <p:nvPr/>
        </p:nvSpPr>
        <p:spPr>
          <a:xfrm>
            <a:off x="5304117" y="2312894"/>
            <a:ext cx="2904566" cy="3567954"/>
          </a:xfrm>
          <a:prstGeom prst="roundRect">
            <a:avLst>
              <a:gd name="adj" fmla="val 5473"/>
            </a:avLst>
          </a:prstGeom>
          <a:solidFill>
            <a:schemeClr val="bg1"/>
          </a:solidFill>
          <a:ln>
            <a:noFill/>
          </a:ln>
          <a:effectLst>
            <a:outerShdw blurRad="546100" dist="165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ounded Rectangle 5"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0C3C72B0-AFF5-6743-87D0-6C655FE071D7}"/>
              </a:ext>
            </a:extLst>
          </p:cNvPr>
          <p:cNvSpPr/>
          <p:nvPr/>
        </p:nvSpPr>
        <p:spPr>
          <a:xfrm>
            <a:off x="8603129" y="2312894"/>
            <a:ext cx="2904566" cy="3567954"/>
          </a:xfrm>
          <a:prstGeom prst="roundRect">
            <a:avLst>
              <a:gd name="adj" fmla="val 5473"/>
            </a:avLst>
          </a:prstGeom>
          <a:solidFill>
            <a:schemeClr val="bg1"/>
          </a:solidFill>
          <a:ln>
            <a:noFill/>
          </a:ln>
          <a:effectLst>
            <a:outerShdw blurRad="546100" dist="165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ound Same Side Corner Rectangle 6"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50F29D83-DBB7-F446-B541-0F1771D53963}"/>
              </a:ext>
            </a:extLst>
          </p:cNvPr>
          <p:cNvSpPr/>
          <p:nvPr/>
        </p:nvSpPr>
        <p:spPr>
          <a:xfrm rot="10800000">
            <a:off x="5304117" y="4446493"/>
            <a:ext cx="2904566" cy="1434354"/>
          </a:xfrm>
          <a:prstGeom prst="round2SameRect">
            <a:avLst>
              <a:gd name="adj1" fmla="val 8772"/>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ound Same Side Corner Rectangle 9"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E36C1E99-D5A9-6A45-962C-C63CFCE7A927}"/>
              </a:ext>
            </a:extLst>
          </p:cNvPr>
          <p:cNvSpPr/>
          <p:nvPr/>
        </p:nvSpPr>
        <p:spPr>
          <a:xfrm rot="10800000">
            <a:off x="8603129" y="4446493"/>
            <a:ext cx="2904566" cy="1434354"/>
          </a:xfrm>
          <a:prstGeom prst="round2SameRect">
            <a:avLst>
              <a:gd name="adj1" fmla="val 8772"/>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F9BE1098-10A4-EA41-855E-4129625C97F9}"/>
              </a:ext>
            </a:extLst>
          </p:cNvPr>
          <p:cNvSpPr txBox="1"/>
          <p:nvPr/>
        </p:nvSpPr>
        <p:spPr>
          <a:xfrm>
            <a:off x="8705909" y="2642580"/>
            <a:ext cx="2629030" cy="2769989"/>
          </a:xfrm>
          <a:prstGeom prst="rect">
            <a:avLst/>
          </a:prstGeom>
          <a:noFill/>
        </p:spPr>
        <p:txBody>
          <a:bodyPr wrap="square" lIns="0" tIns="0" rIns="0" bIns="0" rtlCol="0">
            <a:spAutoFit/>
          </a:bodyPr>
          <a:lstStyle/>
          <a:p>
            <a:r>
              <a:rPr lang="zh-CN" altLang="en-US" dirty="0" smtClean="0"/>
              <a:t>第一张音频光盘于</a:t>
            </a:r>
            <a:r>
              <a:rPr lang="en-US" dirty="0" smtClean="0"/>
              <a:t>1982</a:t>
            </a:r>
            <a:r>
              <a:rPr lang="zh-CN" altLang="en-US" dirty="0" smtClean="0"/>
              <a:t>年问世，再次与磁带竞争。</a:t>
            </a:r>
            <a:r>
              <a:rPr lang="en-US" dirty="0" smtClean="0"/>
              <a:t>1990</a:t>
            </a:r>
            <a:r>
              <a:rPr lang="zh-CN" altLang="en-US" dirty="0" smtClean="0"/>
              <a:t>年</a:t>
            </a:r>
            <a:r>
              <a:rPr lang="en-US" dirty="0" smtClean="0"/>
              <a:t>Sony</a:t>
            </a:r>
            <a:r>
              <a:rPr lang="zh-CN" altLang="en-US" dirty="0" smtClean="0"/>
              <a:t>和</a:t>
            </a:r>
            <a:r>
              <a:rPr lang="en-US" dirty="0" smtClean="0"/>
              <a:t>Philips</a:t>
            </a:r>
            <a:r>
              <a:rPr lang="zh-CN" altLang="en-US" dirty="0" smtClean="0"/>
              <a:t>展示了第一款可重新记录的</a:t>
            </a:r>
            <a:r>
              <a:rPr lang="en-US" dirty="0" smtClean="0"/>
              <a:t>CD-R</a:t>
            </a:r>
            <a:r>
              <a:rPr lang="zh-CN" altLang="en-US" dirty="0" smtClean="0"/>
              <a:t>。到了</a:t>
            </a:r>
            <a:r>
              <a:rPr lang="en-US" dirty="0" smtClean="0"/>
              <a:t>90</a:t>
            </a:r>
            <a:r>
              <a:rPr lang="zh-CN" altLang="en-US" dirty="0" smtClean="0"/>
              <a:t>年代中期，</a:t>
            </a:r>
            <a:r>
              <a:rPr lang="en-US" dirty="0" smtClean="0"/>
              <a:t>CD-ROM</a:t>
            </a:r>
            <a:r>
              <a:rPr lang="zh-CN" altLang="en-US" dirty="0" smtClean="0"/>
              <a:t>驱动器已经广泛普及，使得像</a:t>
            </a:r>
            <a:r>
              <a:rPr lang="en-US" dirty="0" smtClean="0"/>
              <a:t>Windows 95</a:t>
            </a:r>
            <a:r>
              <a:rPr lang="zh-CN" altLang="en-US" dirty="0" smtClean="0"/>
              <a:t>这样的操作系统可以通过光盘分发，到</a:t>
            </a:r>
            <a:r>
              <a:rPr lang="en-US" dirty="0" smtClean="0"/>
              <a:t>20</a:t>
            </a:r>
            <a:r>
              <a:rPr lang="zh-CN" altLang="en-US" dirty="0" smtClean="0"/>
              <a:t>世纪末，光盘已经几乎取代了软盘。</a:t>
            </a:r>
            <a:endParaRPr lang="zh-CN" altLang="en-US" dirty="0"/>
          </a:p>
        </p:txBody>
      </p:sp>
      <p:sp>
        <p:nvSpPr>
          <p:cNvPr id="33" name="TextBox 32"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2A43AE8F-13AA-0543-99E2-71B17E30F9FD}"/>
              </a:ext>
            </a:extLst>
          </p:cNvPr>
          <p:cNvSpPr txBox="1"/>
          <p:nvPr/>
        </p:nvSpPr>
        <p:spPr>
          <a:xfrm>
            <a:off x="5883539" y="1073166"/>
            <a:ext cx="2257028" cy="677108"/>
          </a:xfrm>
          <a:prstGeom prst="rect">
            <a:avLst/>
          </a:prstGeom>
          <a:noFill/>
        </p:spPr>
        <p:txBody>
          <a:bodyPr wrap="none" lIns="0" tIns="0" rIns="0" bIns="0" rtlCol="0">
            <a:spAutoFit/>
          </a:bodyPr>
          <a:lstStyle/>
          <a:p>
            <a:r>
              <a:rPr lang="zh-CN" altLang="en-US" sz="4400" b="1" dirty="0" smtClean="0"/>
              <a:t>光盘存储</a:t>
            </a:r>
            <a:endParaRPr lang="vi-VN" sz="44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4" name="TextBox 33" descr="e7d195523061f1c03a90ee8e42cb24248e56383cd534985688F9F494128731F165EE95AB4B0C0A38076AAEA07667B1565C446FC45FF01DFB0E885BCDBDF3A284F3DB14DA61DD97F0BAB2E6C668FB493178367F3B319CA52CAB5B9BD55595343D8C21578E7A0F63DFED0E2DCB453DED60E7028F237F07B43FD2173614ED32F179AE7985634772C491">
            <a:extLst>
              <a:ext uri="{FF2B5EF4-FFF2-40B4-BE49-F238E27FC236}">
                <a16:creationId xmlns:a16="http://schemas.microsoft.com/office/drawing/2014/main" xmlns="" id="{5EB480E1-007C-2540-ABD5-3BD15272782E}"/>
              </a:ext>
            </a:extLst>
          </p:cNvPr>
          <p:cNvSpPr txBox="1"/>
          <p:nvPr/>
        </p:nvSpPr>
        <p:spPr>
          <a:xfrm>
            <a:off x="1161266" y="4782948"/>
            <a:ext cx="2769989" cy="369332"/>
          </a:xfrm>
          <a:prstGeom prst="rect">
            <a:avLst/>
          </a:prstGeom>
          <a:noFill/>
        </p:spPr>
        <p:txBody>
          <a:bodyPr wrap="none" lIns="0" tIns="0" rIns="0" bIns="0" rtlCol="0">
            <a:spAutoFit/>
          </a:bodyPr>
          <a:lstStyle/>
          <a:p>
            <a:r>
              <a:rPr lang="zh-CN" altLang="en-US" sz="2400" b="1" dirty="0" smtClean="0"/>
              <a:t>硕大的早期激光光盘</a:t>
            </a:r>
            <a:endParaRPr lang="vi-VN"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e7d195523061f1c0" descr="e7d195523061f1c03a90ee8e42cb24248e56383cd534985688F9F494128731F165EE95AB4B0C0A38076AAEA07667B1565C446FC45FF01DFB0E885BCDBDF3A284F3DB14DA61DD97F0BAB2E6C668FB493178367F3B319CA52CAB5B9BD55595343D8C21578E7A0F63DFED0E2DCB453DED60E7028F237F07B43FD2173614ED32F179AE7985634772C491"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e7d195523061f1c03a90ee8e42cb24248e56383cd534985688F9F494128731F165EE95AB4B0C0A38076AAEA07667B1565C446FC45FF01DFB0E885BCDBDF3A284F3DB14DA61DD97F0BAB2E6C668FB493178367F3B319CA52CAB5B9BD55595343D8C21578E7A0F63DFED0E2DCB453DED60E7028F237F07B43FD2173614ED32F179AE7985634772C491</a:t>
            </a:r>
            <a:endParaRPr lang="zh-CN" altLang="en-US" sz="100"/>
          </a:p>
        </p:txBody>
      </p:sp>
      <p:pic>
        <p:nvPicPr>
          <p:cNvPr id="36" name="图片 35"/>
          <p:cNvPicPr/>
          <p:nvPr/>
        </p:nvPicPr>
        <p:blipFill>
          <a:blip r:embed="rId3">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247871" y="955308"/>
            <a:ext cx="4616450" cy="3462615"/>
          </a:xfrm>
          <a:prstGeom prst="rect">
            <a:avLst/>
          </a:prstGeom>
          <a:noFill/>
          <a:ln>
            <a:noFill/>
          </a:ln>
        </p:spPr>
      </p:pic>
      <p:sp>
        <p:nvSpPr>
          <p:cNvPr id="37" name="矩形 36"/>
          <p:cNvSpPr/>
          <p:nvPr/>
        </p:nvSpPr>
        <p:spPr>
          <a:xfrm>
            <a:off x="5455300" y="2819505"/>
            <a:ext cx="2634342" cy="2631939"/>
          </a:xfrm>
          <a:prstGeom prst="rect">
            <a:avLst/>
          </a:prstGeom>
        </p:spPr>
        <p:txBody>
          <a:bodyPr wrap="square">
            <a:spAutoFit/>
          </a:bodyPr>
          <a:lstStyle/>
          <a:p>
            <a:pPr>
              <a:lnSpc>
                <a:spcPts val="2500"/>
              </a:lnSpc>
            </a:pPr>
            <a:r>
              <a:rPr lang="zh-CN" altLang="en-US" dirty="0" smtClean="0"/>
              <a:t>光盘实际上是在</a:t>
            </a:r>
            <a:r>
              <a:rPr lang="en-US" dirty="0" smtClean="0"/>
              <a:t>1958</a:t>
            </a:r>
            <a:r>
              <a:rPr lang="zh-CN" altLang="en-US" dirty="0" smtClean="0"/>
              <a:t>年发明的，然而直到</a:t>
            </a:r>
            <a:r>
              <a:rPr lang="en-US" dirty="0" smtClean="0"/>
              <a:t>1978</a:t>
            </a:r>
            <a:r>
              <a:rPr lang="zh-CN" altLang="en-US" dirty="0" smtClean="0"/>
              <a:t>年激光光盘才最终进入市场。当时，便宜和实用的</a:t>
            </a:r>
            <a:r>
              <a:rPr lang="en-US" dirty="0" smtClean="0"/>
              <a:t>VHS</a:t>
            </a:r>
            <a:r>
              <a:rPr lang="zh-CN" altLang="en-US" dirty="0" smtClean="0"/>
              <a:t>磁带已经在市场上销售了几年，笨重、昂贵的激光光盘从未真正站稳脚跟。</a:t>
            </a:r>
          </a:p>
        </p:txBody>
      </p:sp>
    </p:spTree>
    <p:extLst>
      <p:ext uri="{BB962C8B-B14F-4D97-AF65-F5344CB8AC3E}">
        <p14:creationId xmlns:p14="http://schemas.microsoft.com/office/powerpoint/2010/main" xmlns="" val="36307875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深色--绚丽 黑伽罗">
      <a:dk1>
        <a:srgbClr val="000064"/>
      </a:dk1>
      <a:lt1>
        <a:srgbClr val="FFFFFF"/>
      </a:lt1>
      <a:dk2>
        <a:srgbClr val="000064"/>
      </a:dk2>
      <a:lt2>
        <a:srgbClr val="FFFFFF"/>
      </a:lt2>
      <a:accent1>
        <a:srgbClr val="4B39EF"/>
      </a:accent1>
      <a:accent2>
        <a:srgbClr val="FFCC70"/>
      </a:accent2>
      <a:accent3>
        <a:srgbClr val="E75CDE"/>
      </a:accent3>
      <a:accent4>
        <a:srgbClr val="6F60F2"/>
      </a:accent4>
      <a:accent5>
        <a:srgbClr val="FFD68C"/>
      </a:accent5>
      <a:accent6>
        <a:srgbClr val="EB7CE4"/>
      </a:accent6>
      <a:hlink>
        <a:srgbClr val="0563C1"/>
      </a:hlink>
      <a:folHlink>
        <a:srgbClr val="954F72"/>
      </a:folHlink>
    </a:clrScheme>
    <a:fontScheme name="自定义 1">
      <a:majorFont>
        <a:latin typeface="Poppins SemiBold"/>
        <a:ea typeface="Poppins SemiBold"/>
        <a:cs typeface=""/>
      </a:majorFont>
      <a:minorFont>
        <a:latin typeface="Poppins "/>
        <a:ea typeface="Poppins "/>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e7d195523061f1c03a90ee8e42cb24248e56383cd534985688F9F494128731F165EE95AB4B0C0A38076AAEA07667B1565C446FC45FF01DFB0E885BCDBDF3A284F3DB14DA61DD97F0BAB2E6C668FB493184BEA2B79408FB094EB53969616FE837C4DDA931FB4B50B287CB9E976CD8A286A6B09202195C1175A3DD2481D60CC400D4B189D647C28541</_7b1dac89e7d195523061f1c0316ecb71>
</e7d195523061f1c0>
</file>

<file path=customXml/itemProps1.xml><?xml version="1.0" encoding="utf-8"?>
<ds:datastoreItem xmlns:ds="http://schemas.openxmlformats.org/officeDocument/2006/customXml" ds:itemID="{7C263262-67F8-4865-A302-BFAACCB76B53}">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otalTime>768</TotalTime>
  <Words>3142</Words>
  <Application>Microsoft Office PowerPoint</Application>
  <PresentationFormat>自定义</PresentationFormat>
  <Paragraphs>239</Paragraphs>
  <Slides>26</Slides>
  <Notes>18</Notes>
  <HiddenSlides>0</HiddenSlides>
  <MMClips>0</MMClips>
  <ScaleCrop>false</ScaleCrop>
  <HeadingPairs>
    <vt:vector size="6" baseType="variant">
      <vt:variant>
        <vt:lpstr>已用的字体</vt:lpstr>
      </vt:variant>
      <vt:variant>
        <vt:i4>39</vt:i4>
      </vt:variant>
      <vt:variant>
        <vt:lpstr>主题</vt:lpstr>
      </vt:variant>
      <vt:variant>
        <vt:i4>1</vt:i4>
      </vt:variant>
      <vt:variant>
        <vt:lpstr>幻灯片标题</vt:lpstr>
      </vt:variant>
      <vt:variant>
        <vt:i4>26</vt:i4>
      </vt:variant>
    </vt:vector>
  </HeadingPairs>
  <TitlesOfParts>
    <vt:vector size="66" baseType="lpstr">
      <vt:lpstr>Arial</vt:lpstr>
      <vt:lpstr>宋体</vt:lpstr>
      <vt:lpstr>Poppins SemiBold</vt:lpstr>
      <vt:lpstr>Open Sans</vt:lpstr>
      <vt:lpstr>Rajdhani Bold</vt:lpstr>
      <vt:lpstr>Poppins </vt:lpstr>
      <vt:lpstr>Poppins</vt:lpstr>
      <vt:lpstr>Advent Pro</vt:lpstr>
      <vt:lpstr>Roboto Condensed</vt:lpstr>
      <vt:lpstr>Nexa Light</vt:lpstr>
      <vt:lpstr>Segoe UI</vt:lpstr>
      <vt:lpstr>华文细黑</vt:lpstr>
      <vt:lpstr>Chaparral Pro Light</vt:lpstr>
      <vt:lpstr>隶书</vt:lpstr>
      <vt:lpstr>微软雅黑</vt:lpstr>
      <vt:lpstr>Adobe 仿宋 Std R</vt:lpstr>
      <vt:lpstr>Open Sans SemiBold</vt:lpstr>
      <vt:lpstr>Helvetica Neue Medium</vt:lpstr>
      <vt:lpstr>Roboto Light</vt:lpstr>
      <vt:lpstr>Open Sans Light</vt:lpstr>
      <vt:lpstr>Adobe 明體 Std L</vt:lpstr>
      <vt:lpstr>Roboto</vt:lpstr>
      <vt:lpstr>Lato</vt:lpstr>
      <vt:lpstr>Lato Heavy</vt:lpstr>
      <vt:lpstr>Calibri</vt:lpstr>
      <vt:lpstr>方正大标宋_GBK</vt:lpstr>
      <vt:lpstr>Times New Roman</vt:lpstr>
      <vt:lpstr>Montserrat</vt:lpstr>
      <vt:lpstr>Wingdings</vt:lpstr>
      <vt:lpstr>Karla</vt:lpstr>
      <vt:lpstr>Heebo</vt:lpstr>
      <vt:lpstr>思源黑体 CN Normal</vt:lpstr>
      <vt:lpstr>Segoe UI Light</vt:lpstr>
      <vt:lpstr>San Francisco Display Bold</vt:lpstr>
      <vt:lpstr>San Francisco Display Light</vt:lpstr>
      <vt:lpstr>Questrial</vt:lpstr>
      <vt:lpstr>Roboto Medium</vt:lpstr>
      <vt:lpstr>Lato Black</vt:lpstr>
      <vt:lpstr>等线</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vector>
  </TitlesOfParts>
  <Company>©PPTSTORE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Administrator</cp:lastModifiedBy>
  <cp:revision>54</cp:revision>
  <dcterms:created xsi:type="dcterms:W3CDTF">2022-01-18T04:35:07Z</dcterms:created>
  <dcterms:modified xsi:type="dcterms:W3CDTF">2023-06-02T16:45:10Z</dcterms:modified>
</cp:coreProperties>
</file>